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
  </p:notesMasterIdLst>
  <p:sldIdLst>
    <p:sldId id="256" r:id="rId2"/>
    <p:sldId id="261" r:id="rId3"/>
    <p:sldId id="262" r:id="rId4"/>
    <p:sldId id="260" r:id="rId5"/>
    <p:sldId id="257" r:id="rId6"/>
    <p:sldId id="258" r:id="rId7"/>
  </p:sldIdLst>
  <p:sldSz cx="6858000" cy="9144000" type="letter"/>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9C9"/>
    <a:srgbClr val="FF9B9B"/>
    <a:srgbClr val="D39F0B"/>
    <a:srgbClr val="FFDF6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103" autoAdjust="0"/>
  </p:normalViewPr>
  <p:slideViewPr>
    <p:cSldViewPr>
      <p:cViewPr>
        <p:scale>
          <a:sx n="50" d="100"/>
          <a:sy n="50" d="100"/>
        </p:scale>
        <p:origin x="-2232" y="504"/>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DC5CE6-6F3E-4F78-A5F3-1200A85D3111}" type="datetimeFigureOut">
              <a:rPr lang="en-CA" smtClean="0"/>
              <a:t>15/09/2013</a:t>
            </a:fld>
            <a:endParaRPr lang="en-CA"/>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076EB0-E5A5-4074-B237-F37518C18DC4}" type="slidenum">
              <a:rPr lang="en-CA" smtClean="0"/>
              <a:t>‹#›</a:t>
            </a:fld>
            <a:endParaRPr lang="en-CA"/>
          </a:p>
        </p:txBody>
      </p:sp>
    </p:spTree>
    <p:extLst>
      <p:ext uri="{BB962C8B-B14F-4D97-AF65-F5344CB8AC3E}">
        <p14:creationId xmlns:p14="http://schemas.microsoft.com/office/powerpoint/2010/main" val="8310291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Old </a:t>
            </a:r>
            <a:r>
              <a:rPr lang="en-CA" dirty="0" err="1" smtClean="0"/>
              <a:t>TMIC</a:t>
            </a:r>
            <a:r>
              <a:rPr lang="en-CA" dirty="0" smtClean="0"/>
              <a:t> logo to be changed to new logo on Sept 24, 2013</a:t>
            </a:r>
            <a:endParaRPr lang="en-CA" dirty="0"/>
          </a:p>
        </p:txBody>
      </p:sp>
      <p:sp>
        <p:nvSpPr>
          <p:cNvPr id="4" name="Slide Number Placeholder 3"/>
          <p:cNvSpPr>
            <a:spLocks noGrp="1"/>
          </p:cNvSpPr>
          <p:nvPr>
            <p:ph type="sldNum" sz="quarter" idx="10"/>
          </p:nvPr>
        </p:nvSpPr>
        <p:spPr/>
        <p:txBody>
          <a:bodyPr/>
          <a:lstStyle/>
          <a:p>
            <a:fld id="{13076EB0-E5A5-4074-B237-F37518C18DC4}" type="slidenum">
              <a:rPr lang="en-CA" smtClean="0"/>
              <a:t>1</a:t>
            </a:fld>
            <a:endParaRPr lang="en-CA"/>
          </a:p>
        </p:txBody>
      </p:sp>
    </p:spTree>
    <p:extLst>
      <p:ext uri="{BB962C8B-B14F-4D97-AF65-F5344CB8AC3E}">
        <p14:creationId xmlns:p14="http://schemas.microsoft.com/office/powerpoint/2010/main" val="13446900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13076EB0-E5A5-4074-B237-F37518C18DC4}" type="slidenum">
              <a:rPr lang="en-CA" smtClean="0"/>
              <a:t>2</a:t>
            </a:fld>
            <a:endParaRPr lang="en-CA"/>
          </a:p>
        </p:txBody>
      </p:sp>
    </p:spTree>
    <p:extLst>
      <p:ext uri="{BB962C8B-B14F-4D97-AF65-F5344CB8AC3E}">
        <p14:creationId xmlns:p14="http://schemas.microsoft.com/office/powerpoint/2010/main" val="34713594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Tamara: </a:t>
            </a:r>
            <a:r>
              <a:rPr lang="en-CA" dirty="0" err="1" smtClean="0"/>
              <a:t>TMIC</a:t>
            </a:r>
            <a:r>
              <a:rPr lang="en-CA" baseline="0" dirty="0" smtClean="0"/>
              <a:t> can invoice corporate advertisers and send Met </a:t>
            </a:r>
            <a:r>
              <a:rPr lang="en-CA" baseline="0" dirty="0" err="1" smtClean="0"/>
              <a:t>Soc’s</a:t>
            </a:r>
            <a:r>
              <a:rPr lang="en-CA" baseline="0" dirty="0" smtClean="0"/>
              <a:t> portion to them. Please advise who will be in charge of invoices from Metabolomics Society.</a:t>
            </a:r>
            <a:endParaRPr lang="en-CA" dirty="0"/>
          </a:p>
        </p:txBody>
      </p:sp>
      <p:sp>
        <p:nvSpPr>
          <p:cNvPr id="4" name="Slide Number Placeholder 3"/>
          <p:cNvSpPr>
            <a:spLocks noGrp="1"/>
          </p:cNvSpPr>
          <p:nvPr>
            <p:ph type="sldNum" sz="quarter" idx="10"/>
          </p:nvPr>
        </p:nvSpPr>
        <p:spPr/>
        <p:txBody>
          <a:bodyPr/>
          <a:lstStyle/>
          <a:p>
            <a:fld id="{13076EB0-E5A5-4074-B237-F37518C18DC4}" type="slidenum">
              <a:rPr lang="en-CA" smtClean="0"/>
              <a:t>3</a:t>
            </a:fld>
            <a:endParaRPr lang="en-CA"/>
          </a:p>
        </p:txBody>
      </p:sp>
    </p:spTree>
    <p:extLst>
      <p:ext uri="{BB962C8B-B14F-4D97-AF65-F5344CB8AC3E}">
        <p14:creationId xmlns:p14="http://schemas.microsoft.com/office/powerpoint/2010/main" val="34713594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b="0" i="0" kern="1200" dirty="0" smtClean="0">
                <a:solidFill>
                  <a:schemeClr val="tx1"/>
                </a:solidFill>
                <a:effectLst/>
                <a:latin typeface="+mn-lt"/>
                <a:ea typeface="+mn-ea"/>
                <a:cs typeface="+mn-cs"/>
              </a:rPr>
              <a:t>Additional Options: </a:t>
            </a:r>
          </a:p>
          <a:p>
            <a:r>
              <a:rPr lang="en-CA" sz="1200" b="0" i="0" kern="1200" dirty="0" smtClean="0">
                <a:solidFill>
                  <a:schemeClr val="tx1"/>
                </a:solidFill>
                <a:effectLst/>
                <a:latin typeface="+mn-lt"/>
                <a:ea typeface="+mn-ea"/>
                <a:cs typeface="+mn-cs"/>
              </a:rPr>
              <a:t>A) 6 months for the price of 5.</a:t>
            </a:r>
          </a:p>
          <a:p>
            <a:r>
              <a:rPr lang="en-CA" sz="1200" b="0" i="0" kern="1200" dirty="0" smtClean="0">
                <a:solidFill>
                  <a:schemeClr val="tx1"/>
                </a:solidFill>
                <a:effectLst/>
                <a:latin typeface="+mn-lt"/>
                <a:ea typeface="+mn-ea"/>
                <a:cs typeface="+mn-cs"/>
              </a:rPr>
              <a:t>B) 12 months for the price of 9.</a:t>
            </a:r>
          </a:p>
          <a:p>
            <a:r>
              <a:rPr lang="en-CA" sz="1200" b="0" i="0" kern="1200" dirty="0" smtClean="0">
                <a:solidFill>
                  <a:schemeClr val="tx1"/>
                </a:solidFill>
                <a:effectLst/>
                <a:latin typeface="+mn-lt"/>
                <a:ea typeface="+mn-ea"/>
                <a:cs typeface="+mn-cs"/>
              </a:rPr>
              <a:t>C) ** Premium placement: would ensure high visibility in a section of </a:t>
            </a:r>
            <a:r>
              <a:rPr lang="en-CA" sz="1200" b="0" i="0" kern="1200" dirty="0" err="1" smtClean="0">
                <a:solidFill>
                  <a:schemeClr val="tx1"/>
                </a:solidFill>
                <a:effectLst/>
                <a:latin typeface="+mn-lt"/>
                <a:ea typeface="+mn-ea"/>
                <a:cs typeface="+mn-cs"/>
              </a:rPr>
              <a:t>MetaboNews</a:t>
            </a:r>
            <a:r>
              <a:rPr lang="en-CA" sz="1200" b="0" i="0" kern="1200" dirty="0" smtClean="0">
                <a:solidFill>
                  <a:schemeClr val="tx1"/>
                </a:solidFill>
                <a:effectLst/>
                <a:latin typeface="+mn-lt"/>
                <a:ea typeface="+mn-ea"/>
                <a:cs typeface="+mn-cs"/>
              </a:rPr>
              <a:t> of the sponsor's choice, or in the event where we have multiple sponsors advertising in a single month, this would allow their ad to be see at top 1/3 of the page. (This</a:t>
            </a:r>
            <a:r>
              <a:rPr lang="en-CA" sz="1200" b="0" i="0" kern="1200" baseline="0" dirty="0" smtClean="0">
                <a:solidFill>
                  <a:schemeClr val="tx1"/>
                </a:solidFill>
                <a:effectLst/>
                <a:latin typeface="+mn-lt"/>
                <a:ea typeface="+mn-ea"/>
                <a:cs typeface="+mn-cs"/>
              </a:rPr>
              <a:t> would be enacted when there are multiple advertisers.) </a:t>
            </a:r>
          </a:p>
          <a:p>
            <a:r>
              <a:rPr lang="en-CA" sz="1200" b="0" i="0" kern="1200" baseline="0" dirty="0" smtClean="0">
                <a:solidFill>
                  <a:schemeClr val="tx1"/>
                </a:solidFill>
                <a:effectLst/>
                <a:latin typeface="+mn-lt"/>
                <a:ea typeface="+mn-ea"/>
                <a:cs typeface="+mn-cs"/>
              </a:rPr>
              <a:t>D) Met </a:t>
            </a:r>
            <a:r>
              <a:rPr lang="en-CA" sz="1200" b="0" i="0" kern="1200" baseline="0" dirty="0" err="1" smtClean="0">
                <a:solidFill>
                  <a:schemeClr val="tx1"/>
                </a:solidFill>
                <a:effectLst/>
                <a:latin typeface="+mn-lt"/>
                <a:ea typeface="+mn-ea"/>
                <a:cs typeface="+mn-cs"/>
              </a:rPr>
              <a:t>Soc</a:t>
            </a:r>
            <a:r>
              <a:rPr lang="en-CA" sz="1200" b="0" i="0" kern="1200" baseline="0" dirty="0" smtClean="0">
                <a:solidFill>
                  <a:schemeClr val="tx1"/>
                </a:solidFill>
                <a:effectLst/>
                <a:latin typeface="+mn-lt"/>
                <a:ea typeface="+mn-ea"/>
                <a:cs typeface="+mn-cs"/>
              </a:rPr>
              <a:t> and </a:t>
            </a:r>
            <a:r>
              <a:rPr lang="en-CA" sz="1200" b="0" i="0" kern="1200" baseline="0" dirty="0" err="1" smtClean="0">
                <a:solidFill>
                  <a:schemeClr val="tx1"/>
                </a:solidFill>
                <a:effectLst/>
                <a:latin typeface="+mn-lt"/>
                <a:ea typeface="+mn-ea"/>
                <a:cs typeface="+mn-cs"/>
              </a:rPr>
              <a:t>TMIC</a:t>
            </a:r>
            <a:r>
              <a:rPr lang="en-CA" sz="1200" b="0" i="0" kern="1200" baseline="0" dirty="0" smtClean="0">
                <a:solidFill>
                  <a:schemeClr val="tx1"/>
                </a:solidFill>
                <a:effectLst/>
                <a:latin typeface="+mn-lt"/>
                <a:ea typeface="+mn-ea"/>
                <a:cs typeface="+mn-cs"/>
              </a:rPr>
              <a:t> partners preferred price = 20% off</a:t>
            </a:r>
            <a:endParaRPr lang="en-CA" sz="1200" b="0" i="0" kern="1200" dirty="0" smtClean="0">
              <a:solidFill>
                <a:schemeClr val="tx1"/>
              </a:solidFill>
              <a:effectLst/>
              <a:latin typeface="+mn-lt"/>
              <a:ea typeface="+mn-ea"/>
              <a:cs typeface="+mn-cs"/>
            </a:endParaRPr>
          </a:p>
          <a:p>
            <a:endParaRPr lang="en-CA" dirty="0" smtClean="0"/>
          </a:p>
          <a:p>
            <a:r>
              <a:rPr lang="en-CA" dirty="0" smtClean="0"/>
              <a:t>Comments from Dan:</a:t>
            </a:r>
          </a:p>
          <a:p>
            <a:r>
              <a:rPr lang="en-CA" sz="1200" b="0" i="0" kern="1200" dirty="0" smtClean="0">
                <a:solidFill>
                  <a:schemeClr val="tx1"/>
                </a:solidFill>
                <a:effectLst/>
                <a:latin typeface="+mn-lt"/>
                <a:ea typeface="+mn-ea"/>
                <a:cs typeface="+mn-cs"/>
              </a:rPr>
              <a:t> I think if we offer just a 'link' option, especially if it is free, we will never sell a page. But I think that any of the paid page options should allow a link to the sponsors site.</a:t>
            </a:r>
            <a:r>
              <a:rPr lang="en-CA" dirty="0" smtClean="0"/>
              <a:t/>
            </a:r>
            <a:br>
              <a:rPr lang="en-CA" dirty="0" smtClean="0"/>
            </a:br>
            <a:r>
              <a:rPr lang="en-CA" sz="1200" b="0" i="0" kern="1200" dirty="0" smtClean="0">
                <a:solidFill>
                  <a:schemeClr val="tx1"/>
                </a:solidFill>
                <a:effectLst/>
                <a:latin typeface="+mn-lt"/>
                <a:ea typeface="+mn-ea"/>
                <a:cs typeface="+mn-cs"/>
              </a:rPr>
              <a:t>  Perhaps the same could be said of Titles and Banners. I'd suggest putting those at the same price as a 1/4 page, and if a company wants to just get them to their website (or they don't want to prepare new copy), at least we have some income.</a:t>
            </a:r>
            <a:r>
              <a:rPr lang="en-CA" dirty="0" smtClean="0"/>
              <a:t/>
            </a:r>
            <a:br>
              <a:rPr lang="en-CA" dirty="0" smtClean="0"/>
            </a:br>
            <a:r>
              <a:rPr lang="en-CA" sz="1200" b="0" i="0" kern="1200" dirty="0" smtClean="0">
                <a:solidFill>
                  <a:schemeClr val="tx1"/>
                </a:solidFill>
                <a:effectLst/>
                <a:latin typeface="+mn-lt"/>
                <a:ea typeface="+mn-ea"/>
                <a:cs typeface="+mn-cs"/>
              </a:rPr>
              <a:t>  If the base price ($X) is $300, then for a circulation of 2500 addresses, the cost is about $0.12/contact. I think this is pretty cheap for such targeted advertising ... at least cheaper than a Google click, and not as random. I think this should be billed as an 'introductory price' because we may want to increase the price later if the demand is high.</a:t>
            </a:r>
          </a:p>
          <a:p>
            <a:endParaRPr lang="en-CA" sz="1200" b="0" i="0" kern="1200" dirty="0" smtClean="0">
              <a:solidFill>
                <a:schemeClr val="tx1"/>
              </a:solidFill>
              <a:effectLst/>
              <a:latin typeface="+mn-lt"/>
              <a:ea typeface="+mn-ea"/>
              <a:cs typeface="+mn-cs"/>
            </a:endParaRPr>
          </a:p>
          <a:p>
            <a:r>
              <a:rPr lang="en-CA" sz="1200" b="0" i="0" kern="1200" dirty="0" smtClean="0">
                <a:solidFill>
                  <a:schemeClr val="tx1"/>
                </a:solidFill>
                <a:effectLst/>
                <a:latin typeface="+mn-lt"/>
                <a:ea typeface="+mn-ea"/>
                <a:cs typeface="+mn-cs"/>
              </a:rPr>
              <a:t>Comments</a:t>
            </a:r>
            <a:r>
              <a:rPr lang="en-CA" sz="1200" b="0" i="0" kern="1200" baseline="0" dirty="0" smtClean="0">
                <a:solidFill>
                  <a:schemeClr val="tx1"/>
                </a:solidFill>
                <a:effectLst/>
                <a:latin typeface="+mn-lt"/>
                <a:ea typeface="+mn-ea"/>
                <a:cs typeface="+mn-cs"/>
              </a:rPr>
              <a:t> from Mark:</a:t>
            </a:r>
          </a:p>
          <a:p>
            <a:r>
              <a:rPr lang="en-CA" sz="1200" b="0" i="0" kern="1200" dirty="0" smtClean="0">
                <a:solidFill>
                  <a:schemeClr val="tx1"/>
                </a:solidFill>
                <a:effectLst/>
                <a:latin typeface="+mn-lt"/>
                <a:ea typeface="+mn-ea"/>
                <a:cs typeface="+mn-cs"/>
              </a:rPr>
              <a:t>Definitely agree about listing this as "Introductory price".</a:t>
            </a:r>
          </a:p>
          <a:p>
            <a:r>
              <a:rPr lang="en-CA" sz="1200" b="0" i="0" kern="1200" dirty="0" smtClean="0">
                <a:solidFill>
                  <a:schemeClr val="tx1"/>
                </a:solidFill>
                <a:effectLst/>
                <a:latin typeface="+mn-lt"/>
                <a:ea typeface="+mn-ea"/>
                <a:cs typeface="+mn-cs"/>
              </a:rPr>
              <a:t>I was reflecting on how we can incentivise companies to join the Met </a:t>
            </a:r>
            <a:r>
              <a:rPr lang="en-CA" sz="1200" b="0" i="0" kern="1200" dirty="0" err="1" smtClean="0">
                <a:solidFill>
                  <a:schemeClr val="tx1"/>
                </a:solidFill>
                <a:effectLst/>
                <a:latin typeface="+mn-lt"/>
                <a:ea typeface="+mn-ea"/>
                <a:cs typeface="+mn-cs"/>
              </a:rPr>
              <a:t>Soc</a:t>
            </a:r>
            <a:r>
              <a:rPr lang="en-CA" sz="1200" b="0" i="0" kern="1200" dirty="0" smtClean="0">
                <a:solidFill>
                  <a:schemeClr val="tx1"/>
                </a:solidFill>
                <a:effectLst/>
                <a:latin typeface="+mn-lt"/>
                <a:ea typeface="+mn-ea"/>
                <a:cs typeface="+mn-cs"/>
              </a:rPr>
              <a:t> through new benefits.  I think it would be appropriate to have a discounted advertising rate for (1) Corporate members of the Met </a:t>
            </a:r>
            <a:r>
              <a:rPr lang="en-CA" sz="1200" b="0" i="0" kern="1200" dirty="0" err="1" smtClean="0">
                <a:solidFill>
                  <a:schemeClr val="tx1"/>
                </a:solidFill>
                <a:effectLst/>
                <a:latin typeface="+mn-lt"/>
                <a:ea typeface="+mn-ea"/>
                <a:cs typeface="+mn-cs"/>
              </a:rPr>
              <a:t>Soc</a:t>
            </a:r>
            <a:r>
              <a:rPr lang="en-CA" sz="1200" b="0" i="0" kern="1200" dirty="0" smtClean="0">
                <a:solidFill>
                  <a:schemeClr val="tx1"/>
                </a:solidFill>
                <a:effectLst/>
                <a:latin typeface="+mn-lt"/>
                <a:ea typeface="+mn-ea"/>
                <a:cs typeface="+mn-cs"/>
              </a:rPr>
              <a:t>, and to be fair, also for (2) companies associated with </a:t>
            </a:r>
            <a:r>
              <a:rPr lang="en-CA" sz="1200" b="0" i="0" kern="1200" dirty="0" err="1" smtClean="0">
                <a:solidFill>
                  <a:schemeClr val="tx1"/>
                </a:solidFill>
                <a:effectLst/>
                <a:latin typeface="+mn-lt"/>
                <a:ea typeface="+mn-ea"/>
                <a:cs typeface="+mn-cs"/>
              </a:rPr>
              <a:t>TMIC</a:t>
            </a:r>
            <a:r>
              <a:rPr lang="en-CA" sz="1200" b="0" i="0" kern="1200" dirty="0" smtClean="0">
                <a:solidFill>
                  <a:schemeClr val="tx1"/>
                </a:solidFill>
                <a:effectLst/>
                <a:latin typeface="+mn-lt"/>
                <a:ea typeface="+mn-ea"/>
                <a:cs typeface="+mn-cs"/>
              </a:rPr>
              <a:t> (if there are any).  I would suggest a 20% discount per advert.  As we increase corporate benefits we will be able to increase the number of Corporate members, and logically this should help to grow the advertising.</a:t>
            </a:r>
          </a:p>
          <a:p>
            <a:r>
              <a:rPr lang="en-CA" sz="1200" b="0" i="0" kern="1200" baseline="0" dirty="0" smtClean="0">
                <a:solidFill>
                  <a:schemeClr val="tx1"/>
                </a:solidFill>
                <a:effectLst/>
                <a:latin typeface="+mn-lt"/>
                <a:ea typeface="+mn-ea"/>
                <a:cs typeface="+mn-cs"/>
              </a:rPr>
              <a:t>Tamara: </a:t>
            </a:r>
            <a:r>
              <a:rPr lang="en-CA" sz="1200" b="0" i="0" kern="1200" dirty="0" smtClean="0">
                <a:solidFill>
                  <a:schemeClr val="tx1"/>
                </a:solidFill>
                <a:effectLst/>
                <a:latin typeface="+mn-lt"/>
                <a:ea typeface="+mn-ea"/>
                <a:cs typeface="+mn-cs"/>
              </a:rPr>
              <a:t>Yes, I think it would be good to establish a discounted rate for our current corporate clients (</a:t>
            </a:r>
            <a:r>
              <a:rPr lang="en-CA" sz="1200" b="0" i="0" kern="1200" dirty="0" err="1" smtClean="0">
                <a:solidFill>
                  <a:schemeClr val="tx1"/>
                </a:solidFill>
                <a:effectLst/>
                <a:latin typeface="+mn-lt"/>
                <a:ea typeface="+mn-ea"/>
                <a:cs typeface="+mn-cs"/>
              </a:rPr>
              <a:t>ie</a:t>
            </a:r>
            <a:r>
              <a:rPr lang="en-CA" sz="1200" b="0" i="0" kern="1200" dirty="0" smtClean="0">
                <a:solidFill>
                  <a:schemeClr val="tx1"/>
                </a:solidFill>
                <a:effectLst/>
                <a:latin typeface="+mn-lt"/>
                <a:ea typeface="+mn-ea"/>
                <a:cs typeface="+mn-cs"/>
              </a:rPr>
              <a:t>. 20% off, $240 rather than $300 per advert per </a:t>
            </a:r>
            <a:r>
              <a:rPr lang="en-CA" sz="1200" b="0" i="0" kern="1200" dirty="0" err="1" smtClean="0">
                <a:solidFill>
                  <a:schemeClr val="tx1"/>
                </a:solidFill>
                <a:effectLst/>
                <a:latin typeface="+mn-lt"/>
                <a:ea typeface="+mn-ea"/>
                <a:cs typeface="+mn-cs"/>
              </a:rPr>
              <a:t>MetaboNews</a:t>
            </a:r>
            <a:r>
              <a:rPr lang="en-CA" sz="1200" b="0" i="0" kern="1200" dirty="0" smtClean="0">
                <a:solidFill>
                  <a:schemeClr val="tx1"/>
                </a:solidFill>
                <a:effectLst/>
                <a:latin typeface="+mn-lt"/>
                <a:ea typeface="+mn-ea"/>
                <a:cs typeface="+mn-cs"/>
              </a:rPr>
              <a:t> issue). That's a good way to extend extra benefits to both Met </a:t>
            </a:r>
            <a:r>
              <a:rPr lang="en-CA" sz="1200" b="0" i="0" kern="1200" dirty="0" err="1" smtClean="0">
                <a:solidFill>
                  <a:schemeClr val="tx1"/>
                </a:solidFill>
                <a:effectLst/>
                <a:latin typeface="+mn-lt"/>
                <a:ea typeface="+mn-ea"/>
                <a:cs typeface="+mn-cs"/>
              </a:rPr>
              <a:t>Soc</a:t>
            </a:r>
            <a:r>
              <a:rPr lang="en-CA" sz="1200" b="0" i="0" kern="1200" dirty="0" smtClean="0">
                <a:solidFill>
                  <a:schemeClr val="tx1"/>
                </a:solidFill>
                <a:effectLst/>
                <a:latin typeface="+mn-lt"/>
                <a:ea typeface="+mn-ea"/>
                <a:cs typeface="+mn-cs"/>
              </a:rPr>
              <a:t> and </a:t>
            </a:r>
            <a:r>
              <a:rPr lang="en-CA" sz="1200" b="0" i="0" kern="1200" dirty="0" err="1" smtClean="0">
                <a:solidFill>
                  <a:schemeClr val="tx1"/>
                </a:solidFill>
                <a:effectLst/>
                <a:latin typeface="+mn-lt"/>
                <a:ea typeface="+mn-ea"/>
                <a:cs typeface="+mn-cs"/>
              </a:rPr>
              <a:t>TMIC</a:t>
            </a:r>
            <a:r>
              <a:rPr lang="en-CA" sz="1200" b="0" i="0" kern="1200" dirty="0" smtClean="0">
                <a:solidFill>
                  <a:schemeClr val="tx1"/>
                </a:solidFill>
                <a:effectLst/>
                <a:latin typeface="+mn-lt"/>
                <a:ea typeface="+mn-ea"/>
                <a:cs typeface="+mn-cs"/>
              </a:rPr>
              <a:t> partners. </a:t>
            </a:r>
            <a:endParaRPr lang="en-CA" sz="1200" b="0" i="0" kern="1200" baseline="0" dirty="0" smtClean="0">
              <a:solidFill>
                <a:schemeClr val="tx1"/>
              </a:solidFill>
              <a:effectLst/>
              <a:latin typeface="+mn-lt"/>
              <a:ea typeface="+mn-ea"/>
              <a:cs typeface="+mn-cs"/>
            </a:endParaRPr>
          </a:p>
          <a:p>
            <a:r>
              <a:rPr lang="en-CA" dirty="0" smtClean="0"/>
              <a:t/>
            </a:r>
            <a:br>
              <a:rPr lang="en-CA" dirty="0" smtClean="0"/>
            </a:br>
            <a:endParaRPr lang="en-CA" dirty="0" smtClean="0"/>
          </a:p>
        </p:txBody>
      </p:sp>
      <p:sp>
        <p:nvSpPr>
          <p:cNvPr id="4" name="Slide Number Placeholder 3"/>
          <p:cNvSpPr>
            <a:spLocks noGrp="1"/>
          </p:cNvSpPr>
          <p:nvPr>
            <p:ph type="sldNum" sz="quarter" idx="10"/>
          </p:nvPr>
        </p:nvSpPr>
        <p:spPr/>
        <p:txBody>
          <a:bodyPr/>
          <a:lstStyle/>
          <a:p>
            <a:fld id="{13076EB0-E5A5-4074-B237-F37518C18DC4}" type="slidenum">
              <a:rPr lang="en-CA" smtClean="0"/>
              <a:t>4</a:t>
            </a:fld>
            <a:endParaRPr lang="en-CA"/>
          </a:p>
        </p:txBody>
      </p:sp>
    </p:spTree>
    <p:extLst>
      <p:ext uri="{BB962C8B-B14F-4D97-AF65-F5344CB8AC3E}">
        <p14:creationId xmlns:p14="http://schemas.microsoft.com/office/powerpoint/2010/main" val="17042528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13076EB0-E5A5-4074-B237-F37518C18DC4}" type="slidenum">
              <a:rPr lang="en-CA" smtClean="0"/>
              <a:t>5</a:t>
            </a:fld>
            <a:endParaRPr lang="en-CA"/>
          </a:p>
        </p:txBody>
      </p:sp>
    </p:spTree>
    <p:extLst>
      <p:ext uri="{BB962C8B-B14F-4D97-AF65-F5344CB8AC3E}">
        <p14:creationId xmlns:p14="http://schemas.microsoft.com/office/powerpoint/2010/main" val="31685607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u="none" dirty="0"/>
          </a:p>
        </p:txBody>
      </p:sp>
      <p:sp>
        <p:nvSpPr>
          <p:cNvPr id="4" name="Slide Number Placeholder 3"/>
          <p:cNvSpPr>
            <a:spLocks noGrp="1"/>
          </p:cNvSpPr>
          <p:nvPr>
            <p:ph type="sldNum" sz="quarter" idx="10"/>
          </p:nvPr>
        </p:nvSpPr>
        <p:spPr/>
        <p:txBody>
          <a:bodyPr/>
          <a:lstStyle/>
          <a:p>
            <a:fld id="{13076EB0-E5A5-4074-B237-F37518C18DC4}" type="slidenum">
              <a:rPr lang="en-CA" smtClean="0"/>
              <a:t>6</a:t>
            </a:fld>
            <a:endParaRPr lang="en-CA"/>
          </a:p>
        </p:txBody>
      </p:sp>
    </p:spTree>
    <p:extLst>
      <p:ext uri="{BB962C8B-B14F-4D97-AF65-F5344CB8AC3E}">
        <p14:creationId xmlns:p14="http://schemas.microsoft.com/office/powerpoint/2010/main" val="24989202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sphere1.png"/>
          <p:cNvPicPr>
            <a:picLocks noChangeAspect="1"/>
          </p:cNvPicPr>
          <p:nvPr/>
        </p:nvPicPr>
        <p:blipFill>
          <a:blip r:embed="rId2" cstate="print"/>
          <a:stretch>
            <a:fillRect/>
          </a:stretch>
        </p:blipFill>
        <p:spPr>
          <a:xfrm>
            <a:off x="5137780" y="0"/>
            <a:ext cx="1720220" cy="9144000"/>
          </a:xfrm>
          <a:prstGeom prst="rect">
            <a:avLst/>
          </a:prstGeom>
        </p:spPr>
      </p:pic>
      <p:sp>
        <p:nvSpPr>
          <p:cNvPr id="3" name="Subtitle 2"/>
          <p:cNvSpPr>
            <a:spLocks noGrp="1"/>
          </p:cNvSpPr>
          <p:nvPr>
            <p:ph type="subTitle" idx="1"/>
          </p:nvPr>
        </p:nvSpPr>
        <p:spPr>
          <a:xfrm>
            <a:off x="1828800" y="4775200"/>
            <a:ext cx="2971800" cy="2844800"/>
          </a:xfrm>
        </p:spPr>
        <p:txBody>
          <a:bodyPr anchor="t">
            <a:normAutofit/>
          </a:bodyPr>
          <a:lstStyle>
            <a:lvl1pPr marL="0" indent="0" algn="r">
              <a:buNone/>
              <a:defRPr sz="1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6" name="Title 15"/>
          <p:cNvSpPr>
            <a:spLocks noGrp="1"/>
          </p:cNvSpPr>
          <p:nvPr>
            <p:ph type="title"/>
          </p:nvPr>
        </p:nvSpPr>
        <p:spPr>
          <a:xfrm>
            <a:off x="1828800" y="1930400"/>
            <a:ext cx="2971800" cy="2844800"/>
          </a:xfrm>
        </p:spPr>
        <p:txBody>
          <a:bodyPr anchor="b"/>
          <a:lstStyle/>
          <a:p>
            <a:r>
              <a:rPr lang="en-US" smtClean="0"/>
              <a:t>Click to edit Master title style</a:t>
            </a:r>
            <a:endParaRPr lang="en-US" dirty="0"/>
          </a:p>
        </p:txBody>
      </p:sp>
      <p:sp>
        <p:nvSpPr>
          <p:cNvPr id="13" name="Date Placeholder 12"/>
          <p:cNvSpPr>
            <a:spLocks noGrp="1"/>
          </p:cNvSpPr>
          <p:nvPr>
            <p:ph type="dt" sz="half" idx="10"/>
          </p:nvPr>
        </p:nvSpPr>
        <p:spPr>
          <a:xfrm>
            <a:off x="2687242" y="8568269"/>
            <a:ext cx="2114549" cy="169332"/>
          </a:xfrm>
        </p:spPr>
        <p:txBody>
          <a:bodyPr/>
          <a:lstStyle/>
          <a:p>
            <a:fld id="{B9F0CA72-57B5-4B76-BC61-A4837EE8CBDE}" type="datetimeFigureOut">
              <a:rPr lang="en-CA" smtClean="0"/>
              <a:t>15/09/2013</a:t>
            </a:fld>
            <a:endParaRPr lang="en-CA"/>
          </a:p>
        </p:txBody>
      </p:sp>
      <p:sp>
        <p:nvSpPr>
          <p:cNvPr id="14" name="Slide Number Placeholder 13"/>
          <p:cNvSpPr>
            <a:spLocks noGrp="1"/>
          </p:cNvSpPr>
          <p:nvPr>
            <p:ph type="sldNum" sz="quarter" idx="11"/>
          </p:nvPr>
        </p:nvSpPr>
        <p:spPr>
          <a:xfrm>
            <a:off x="4811232" y="8534400"/>
            <a:ext cx="342900" cy="203200"/>
          </a:xfrm>
        </p:spPr>
        <p:txBody>
          <a:bodyPr/>
          <a:lstStyle>
            <a:lvl1pPr algn="r">
              <a:defRPr/>
            </a:lvl1pPr>
          </a:lstStyle>
          <a:p>
            <a:fld id="{46FD49F7-ACAE-483D-A5BB-01EB06475D04}" type="slidenum">
              <a:rPr lang="en-CA" smtClean="0"/>
              <a:t>‹#›</a:t>
            </a:fld>
            <a:endParaRPr lang="en-CA"/>
          </a:p>
        </p:txBody>
      </p:sp>
      <p:sp>
        <p:nvSpPr>
          <p:cNvPr id="15" name="Footer Placeholder 14"/>
          <p:cNvSpPr>
            <a:spLocks noGrp="1"/>
          </p:cNvSpPr>
          <p:nvPr>
            <p:ph type="ftr" sz="quarter" idx="12"/>
          </p:nvPr>
        </p:nvSpPr>
        <p:spPr>
          <a:xfrm>
            <a:off x="2686051" y="8394997"/>
            <a:ext cx="2115740" cy="203200"/>
          </a:xfrm>
        </p:spPr>
        <p:txBody>
          <a:bodyPr/>
          <a:lstStyle/>
          <a:p>
            <a:endParaRPr lang="en-CA"/>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Date Placeholder 12"/>
          <p:cNvSpPr>
            <a:spLocks noGrp="1"/>
          </p:cNvSpPr>
          <p:nvPr>
            <p:ph type="dt" sz="half" idx="10"/>
          </p:nvPr>
        </p:nvSpPr>
        <p:spPr/>
        <p:txBody>
          <a:bodyPr/>
          <a:lstStyle/>
          <a:p>
            <a:fld id="{B9F0CA72-57B5-4B76-BC61-A4837EE8CBDE}" type="datetimeFigureOut">
              <a:rPr lang="en-CA" smtClean="0"/>
              <a:t>15/09/2013</a:t>
            </a:fld>
            <a:endParaRPr lang="en-CA"/>
          </a:p>
        </p:txBody>
      </p:sp>
      <p:sp>
        <p:nvSpPr>
          <p:cNvPr id="14" name="Slide Number Placeholder 13"/>
          <p:cNvSpPr>
            <a:spLocks noGrp="1"/>
          </p:cNvSpPr>
          <p:nvPr>
            <p:ph type="sldNum" sz="quarter" idx="11"/>
          </p:nvPr>
        </p:nvSpPr>
        <p:spPr/>
        <p:txBody>
          <a:bodyPr/>
          <a:lstStyle/>
          <a:p>
            <a:fld id="{46FD49F7-ACAE-483D-A5BB-01EB06475D04}" type="slidenum">
              <a:rPr lang="en-CA" smtClean="0"/>
              <a:t>‹#›</a:t>
            </a:fld>
            <a:endParaRPr lang="en-CA"/>
          </a:p>
        </p:txBody>
      </p:sp>
      <p:sp>
        <p:nvSpPr>
          <p:cNvPr id="15" name="Footer Placeholder 14"/>
          <p:cNvSpPr>
            <a:spLocks noGrp="1"/>
          </p:cNvSpPr>
          <p:nvPr>
            <p:ph type="ftr" sz="quarter" idx="12"/>
          </p:nvPr>
        </p:nvSpPr>
        <p:spPr/>
        <p:txBody>
          <a:bodyPr/>
          <a:lstStyle/>
          <a:p>
            <a:endParaRPr lang="en-CA"/>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Date Placeholder 12"/>
          <p:cNvSpPr>
            <a:spLocks noGrp="1"/>
          </p:cNvSpPr>
          <p:nvPr>
            <p:ph type="dt" sz="half" idx="10"/>
          </p:nvPr>
        </p:nvSpPr>
        <p:spPr/>
        <p:txBody>
          <a:bodyPr/>
          <a:lstStyle/>
          <a:p>
            <a:fld id="{B9F0CA72-57B5-4B76-BC61-A4837EE8CBDE}" type="datetimeFigureOut">
              <a:rPr lang="en-CA" smtClean="0"/>
              <a:t>15/09/2013</a:t>
            </a:fld>
            <a:endParaRPr lang="en-CA"/>
          </a:p>
        </p:txBody>
      </p:sp>
      <p:sp>
        <p:nvSpPr>
          <p:cNvPr id="14" name="Slide Number Placeholder 13"/>
          <p:cNvSpPr>
            <a:spLocks noGrp="1"/>
          </p:cNvSpPr>
          <p:nvPr>
            <p:ph type="sldNum" sz="quarter" idx="11"/>
          </p:nvPr>
        </p:nvSpPr>
        <p:spPr/>
        <p:txBody>
          <a:bodyPr/>
          <a:lstStyle/>
          <a:p>
            <a:fld id="{46FD49F7-ACAE-483D-A5BB-01EB06475D04}" type="slidenum">
              <a:rPr lang="en-CA" smtClean="0"/>
              <a:t>‹#›</a:t>
            </a:fld>
            <a:endParaRPr lang="en-CA"/>
          </a:p>
        </p:txBody>
      </p:sp>
      <p:sp>
        <p:nvSpPr>
          <p:cNvPr id="15" name="Footer Placeholder 14"/>
          <p:cNvSpPr>
            <a:spLocks noGrp="1"/>
          </p:cNvSpPr>
          <p:nvPr>
            <p:ph type="ftr" sz="quarter" idx="12"/>
          </p:nvPr>
        </p:nvSpPr>
        <p:spPr/>
        <p:txBody>
          <a:bodyPr/>
          <a:lstStyle/>
          <a:p>
            <a:endParaRPr lang="en-CA"/>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42900" y="609601"/>
            <a:ext cx="2743200" cy="7619999"/>
          </a:xfrm>
        </p:spPr>
        <p:txBody>
          <a:bodyPr/>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Title 15"/>
          <p:cNvSpPr>
            <a:spLocks noGrp="1"/>
          </p:cNvSpPr>
          <p:nvPr>
            <p:ph type="title"/>
          </p:nvPr>
        </p:nvSpPr>
        <p:spPr/>
        <p:txBody>
          <a:bodyPr/>
          <a:lstStyle/>
          <a:p>
            <a:r>
              <a:rPr lang="en-US" smtClean="0"/>
              <a:t>Click to edit Master title style</a:t>
            </a:r>
            <a:endParaRPr lang="en-US"/>
          </a:p>
        </p:txBody>
      </p:sp>
      <p:sp>
        <p:nvSpPr>
          <p:cNvPr id="10" name="Date Placeholder 9"/>
          <p:cNvSpPr>
            <a:spLocks noGrp="1"/>
          </p:cNvSpPr>
          <p:nvPr>
            <p:ph type="dt" sz="half" idx="10"/>
          </p:nvPr>
        </p:nvSpPr>
        <p:spPr/>
        <p:txBody>
          <a:bodyPr/>
          <a:lstStyle/>
          <a:p>
            <a:fld id="{B9F0CA72-57B5-4B76-BC61-A4837EE8CBDE}" type="datetimeFigureOut">
              <a:rPr lang="en-CA" smtClean="0"/>
              <a:t>15/09/2013</a:t>
            </a:fld>
            <a:endParaRPr lang="en-CA"/>
          </a:p>
        </p:txBody>
      </p:sp>
      <p:sp>
        <p:nvSpPr>
          <p:cNvPr id="11" name="Slide Number Placeholder 10"/>
          <p:cNvSpPr>
            <a:spLocks noGrp="1"/>
          </p:cNvSpPr>
          <p:nvPr>
            <p:ph type="sldNum" sz="quarter" idx="11"/>
          </p:nvPr>
        </p:nvSpPr>
        <p:spPr/>
        <p:txBody>
          <a:bodyPr/>
          <a:lstStyle/>
          <a:p>
            <a:fld id="{46FD49F7-ACAE-483D-A5BB-01EB06475D04}" type="slidenum">
              <a:rPr lang="en-CA" smtClean="0"/>
              <a:t>‹#›</a:t>
            </a:fld>
            <a:endParaRPr lang="en-CA"/>
          </a:p>
        </p:txBody>
      </p:sp>
      <p:sp>
        <p:nvSpPr>
          <p:cNvPr id="12" name="Footer Placeholder 11"/>
          <p:cNvSpPr>
            <a:spLocks noGrp="1"/>
          </p:cNvSpPr>
          <p:nvPr>
            <p:ph type="ftr" sz="quarter" idx="12"/>
          </p:nvPr>
        </p:nvSpPr>
        <p:spPr/>
        <p:txBody>
          <a:bodyPr/>
          <a:lstStyle/>
          <a:p>
            <a:endParaRPr lang="en-CA"/>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7" name="Picture 6" descr="sphere1.png"/>
          <p:cNvPicPr>
            <a:picLocks noChangeAspect="1"/>
          </p:cNvPicPr>
          <p:nvPr/>
        </p:nvPicPr>
        <p:blipFill>
          <a:blip r:embed="rId2" cstate="print"/>
          <a:stretch>
            <a:fillRect/>
          </a:stretch>
        </p:blipFill>
        <p:spPr>
          <a:xfrm>
            <a:off x="5143500" y="0"/>
            <a:ext cx="1720220" cy="9144000"/>
          </a:xfrm>
          <a:prstGeom prst="rect">
            <a:avLst/>
          </a:prstGeom>
        </p:spPr>
      </p:pic>
      <p:sp>
        <p:nvSpPr>
          <p:cNvPr id="12" name="Date Placeholder 11"/>
          <p:cNvSpPr>
            <a:spLocks noGrp="1"/>
          </p:cNvSpPr>
          <p:nvPr>
            <p:ph type="dt" sz="half" idx="10"/>
          </p:nvPr>
        </p:nvSpPr>
        <p:spPr>
          <a:xfrm>
            <a:off x="629842" y="8568269"/>
            <a:ext cx="2114549" cy="169332"/>
          </a:xfrm>
        </p:spPr>
        <p:txBody>
          <a:bodyPr/>
          <a:lstStyle/>
          <a:p>
            <a:fld id="{B9F0CA72-57B5-4B76-BC61-A4837EE8CBDE}" type="datetimeFigureOut">
              <a:rPr lang="en-CA" smtClean="0"/>
              <a:t>15/09/2013</a:t>
            </a:fld>
            <a:endParaRPr lang="en-CA"/>
          </a:p>
        </p:txBody>
      </p:sp>
      <p:sp>
        <p:nvSpPr>
          <p:cNvPr id="13" name="Slide Number Placeholder 12"/>
          <p:cNvSpPr>
            <a:spLocks noGrp="1"/>
          </p:cNvSpPr>
          <p:nvPr>
            <p:ph type="sldNum" sz="quarter" idx="11"/>
          </p:nvPr>
        </p:nvSpPr>
        <p:spPr>
          <a:xfrm>
            <a:off x="3087291" y="8534400"/>
            <a:ext cx="400050" cy="203200"/>
          </a:xfrm>
        </p:spPr>
        <p:txBody>
          <a:bodyPr/>
          <a:lstStyle/>
          <a:p>
            <a:fld id="{46FD49F7-ACAE-483D-A5BB-01EB06475D04}" type="slidenum">
              <a:rPr lang="en-CA" smtClean="0"/>
              <a:t>‹#›</a:t>
            </a:fld>
            <a:endParaRPr lang="en-CA"/>
          </a:p>
        </p:txBody>
      </p:sp>
      <p:sp>
        <p:nvSpPr>
          <p:cNvPr id="14" name="Footer Placeholder 13"/>
          <p:cNvSpPr>
            <a:spLocks noGrp="1"/>
          </p:cNvSpPr>
          <p:nvPr>
            <p:ph type="ftr" sz="quarter" idx="12"/>
          </p:nvPr>
        </p:nvSpPr>
        <p:spPr>
          <a:xfrm>
            <a:off x="628651" y="8394997"/>
            <a:ext cx="2115740" cy="203200"/>
          </a:xfrm>
        </p:spPr>
        <p:txBody>
          <a:bodyPr/>
          <a:lstStyle/>
          <a:p>
            <a:endParaRPr lang="en-CA"/>
          </a:p>
        </p:txBody>
      </p:sp>
      <p:sp>
        <p:nvSpPr>
          <p:cNvPr id="15" name="Title 14"/>
          <p:cNvSpPr>
            <a:spLocks noGrp="1"/>
          </p:cNvSpPr>
          <p:nvPr>
            <p:ph type="title"/>
          </p:nvPr>
        </p:nvSpPr>
        <p:spPr>
          <a:xfrm>
            <a:off x="342900" y="2438400"/>
            <a:ext cx="2400300" cy="2336800"/>
          </a:xfrm>
        </p:spPr>
        <p:txBody>
          <a:bodyPr anchor="b"/>
          <a:lstStyle/>
          <a:p>
            <a:r>
              <a:rPr lang="en-US" smtClean="0"/>
              <a:t>Click to edit Master title style</a:t>
            </a:r>
            <a:endParaRPr lang="en-US"/>
          </a:p>
        </p:txBody>
      </p:sp>
      <p:sp>
        <p:nvSpPr>
          <p:cNvPr id="3" name="Text Placeholder 2"/>
          <p:cNvSpPr>
            <a:spLocks noGrp="1"/>
          </p:cNvSpPr>
          <p:nvPr>
            <p:ph type="body" sz="quarter" idx="13"/>
          </p:nvPr>
        </p:nvSpPr>
        <p:spPr>
          <a:xfrm>
            <a:off x="342900" y="4770966"/>
            <a:ext cx="2400484" cy="1946356"/>
          </a:xfrm>
        </p:spPr>
        <p:txBody>
          <a:bodyPr anchor="t">
            <a:normAutofit/>
          </a:bodyPr>
          <a:lstStyle>
            <a:lvl1pPr marL="0" indent="0" algn="r" defTabSz="914400" rtl="0" eaLnBrk="1" latinLnBrk="0" hangingPunct="1">
              <a:spcBef>
                <a:spcPct val="20000"/>
              </a:spcBef>
              <a:buClr>
                <a:schemeClr val="tx1">
                  <a:lumMod val="50000"/>
                  <a:lumOff val="50000"/>
                </a:schemeClr>
              </a:buClr>
              <a:buFont typeface="Wingdings" pitchFamily="2" charset="2"/>
              <a:buNone/>
              <a:defRPr lang="en-US" sz="1400" kern="1200" dirty="0" smtClean="0">
                <a:solidFill>
                  <a:schemeClr val="tx2"/>
                </a:solidFill>
                <a:latin typeface="+mn-lt"/>
                <a:ea typeface="+mn-ea"/>
                <a:cs typeface="+mn-cs"/>
              </a:defRPr>
            </a:lvl1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42900" y="4572000"/>
            <a:ext cx="2343150" cy="3556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2900" y="609600"/>
            <a:ext cx="2343150" cy="3556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itle 1"/>
          <p:cNvSpPr>
            <a:spLocks noGrp="1"/>
          </p:cNvSpPr>
          <p:nvPr>
            <p:ph type="title"/>
          </p:nvPr>
        </p:nvSpPr>
        <p:spPr>
          <a:xfrm>
            <a:off x="3657600" y="609601"/>
            <a:ext cx="2114550" cy="7619999"/>
          </a:xfrm>
        </p:spPr>
        <p:txBody>
          <a:bodyPr/>
          <a:lstStyle/>
          <a:p>
            <a:r>
              <a:rPr lang="en-US" smtClean="0"/>
              <a:t>Click to edit Master title style</a:t>
            </a:r>
            <a:endParaRPr lang="en-US"/>
          </a:p>
        </p:txBody>
      </p:sp>
      <p:sp>
        <p:nvSpPr>
          <p:cNvPr id="9" name="Date Placeholder 8"/>
          <p:cNvSpPr>
            <a:spLocks noGrp="1"/>
          </p:cNvSpPr>
          <p:nvPr>
            <p:ph type="dt" sz="half" idx="10"/>
          </p:nvPr>
        </p:nvSpPr>
        <p:spPr/>
        <p:txBody>
          <a:bodyPr/>
          <a:lstStyle/>
          <a:p>
            <a:fld id="{B9F0CA72-57B5-4B76-BC61-A4837EE8CBDE}" type="datetimeFigureOut">
              <a:rPr lang="en-CA" smtClean="0"/>
              <a:t>15/09/2013</a:t>
            </a:fld>
            <a:endParaRPr lang="en-CA"/>
          </a:p>
        </p:txBody>
      </p:sp>
      <p:sp>
        <p:nvSpPr>
          <p:cNvPr id="13" name="Slide Number Placeholder 12"/>
          <p:cNvSpPr>
            <a:spLocks noGrp="1"/>
          </p:cNvSpPr>
          <p:nvPr>
            <p:ph type="sldNum" sz="quarter" idx="11"/>
          </p:nvPr>
        </p:nvSpPr>
        <p:spPr/>
        <p:txBody>
          <a:bodyPr/>
          <a:lstStyle/>
          <a:p>
            <a:fld id="{46FD49F7-ACAE-483D-A5BB-01EB06475D04}" type="slidenum">
              <a:rPr lang="en-CA" smtClean="0"/>
              <a:t>‹#›</a:t>
            </a:fld>
            <a:endParaRPr lang="en-CA"/>
          </a:p>
        </p:txBody>
      </p:sp>
      <p:sp>
        <p:nvSpPr>
          <p:cNvPr id="14" name="Footer Placeholder 13"/>
          <p:cNvSpPr>
            <a:spLocks noGrp="1"/>
          </p:cNvSpPr>
          <p:nvPr>
            <p:ph type="ftr" sz="quarter" idx="12"/>
          </p:nvPr>
        </p:nvSpPr>
        <p:spPr/>
        <p:txBody>
          <a:bodyPr/>
          <a:lstStyle/>
          <a:p>
            <a:endParaRPr lang="en-CA"/>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42900" y="366984"/>
            <a:ext cx="2686050" cy="548216"/>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900384"/>
            <a:ext cx="2686050" cy="3366816"/>
          </a:xfrm>
        </p:spPr>
        <p:txBody>
          <a:bodyPr anchor="t">
            <a:normAutofit/>
          </a:bodyPr>
          <a:lstStyle>
            <a:lvl1pPr marL="228600" indent="-182880">
              <a:defRPr sz="1400"/>
            </a:lvl1pPr>
            <a:lvl2pPr>
              <a:defRPr sz="1400"/>
            </a:lvl2pPr>
            <a:lvl3pPr>
              <a:defRPr sz="1400"/>
            </a:lvl3pPr>
            <a:lvl4pPr>
              <a:defRPr sz="1400" baseline="0"/>
            </a:lvl4pPr>
            <a:lvl5pPr>
              <a:buFont typeface="Wingdings" pitchFamily="2" charset="2"/>
              <a:buChar char="§"/>
              <a:defRPr sz="1400"/>
            </a:lvl5pPr>
            <a:lvl6pPr>
              <a:buFont typeface="Wingdings" pitchFamily="2" charset="2"/>
              <a:buChar cha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3"/>
          </p:nvPr>
        </p:nvSpPr>
        <p:spPr>
          <a:xfrm>
            <a:off x="342899" y="4572000"/>
            <a:ext cx="2686050" cy="548216"/>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2899" y="5120216"/>
            <a:ext cx="2686050" cy="3353597"/>
          </a:xfrm>
        </p:spPr>
        <p:txBody>
          <a:bodyPr anchor="t">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Title 1"/>
          <p:cNvSpPr>
            <a:spLocks noGrp="1"/>
          </p:cNvSpPr>
          <p:nvPr>
            <p:ph type="title"/>
          </p:nvPr>
        </p:nvSpPr>
        <p:spPr>
          <a:xfrm>
            <a:off x="3657600" y="609601"/>
            <a:ext cx="2114550" cy="7619999"/>
          </a:xfrm>
        </p:spPr>
        <p:txBody>
          <a:bodyPr/>
          <a:lstStyle/>
          <a:p>
            <a:r>
              <a:rPr lang="en-US" smtClean="0"/>
              <a:t>Click to edit Master title style</a:t>
            </a:r>
            <a:endParaRPr lang="en-US"/>
          </a:p>
        </p:txBody>
      </p:sp>
      <p:sp>
        <p:nvSpPr>
          <p:cNvPr id="12" name="Date Placeholder 11"/>
          <p:cNvSpPr>
            <a:spLocks noGrp="1"/>
          </p:cNvSpPr>
          <p:nvPr>
            <p:ph type="dt" sz="half" idx="10"/>
          </p:nvPr>
        </p:nvSpPr>
        <p:spPr/>
        <p:txBody>
          <a:bodyPr/>
          <a:lstStyle/>
          <a:p>
            <a:fld id="{B9F0CA72-57B5-4B76-BC61-A4837EE8CBDE}" type="datetimeFigureOut">
              <a:rPr lang="en-CA" smtClean="0"/>
              <a:t>15/09/2013</a:t>
            </a:fld>
            <a:endParaRPr lang="en-CA"/>
          </a:p>
        </p:txBody>
      </p:sp>
      <p:sp>
        <p:nvSpPr>
          <p:cNvPr id="14" name="Slide Number Placeholder 13"/>
          <p:cNvSpPr>
            <a:spLocks noGrp="1"/>
          </p:cNvSpPr>
          <p:nvPr>
            <p:ph type="sldNum" sz="quarter" idx="11"/>
          </p:nvPr>
        </p:nvSpPr>
        <p:spPr/>
        <p:txBody>
          <a:bodyPr/>
          <a:lstStyle/>
          <a:p>
            <a:fld id="{46FD49F7-ACAE-483D-A5BB-01EB06475D04}" type="slidenum">
              <a:rPr lang="en-CA" smtClean="0"/>
              <a:t>‹#›</a:t>
            </a:fld>
            <a:endParaRPr lang="en-CA"/>
          </a:p>
        </p:txBody>
      </p:sp>
      <p:sp>
        <p:nvSpPr>
          <p:cNvPr id="16" name="Footer Placeholder 15"/>
          <p:cNvSpPr>
            <a:spLocks noGrp="1"/>
          </p:cNvSpPr>
          <p:nvPr>
            <p:ph type="ftr" sz="quarter" idx="12"/>
          </p:nvPr>
        </p:nvSpPr>
        <p:spPr/>
        <p:txBody>
          <a:bodyPr/>
          <a:lstStyle/>
          <a:p>
            <a:endParaRPr lang="en-CA"/>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800350" y="609600"/>
            <a:ext cx="2971800" cy="7620000"/>
          </a:xfrm>
        </p:spPr>
        <p:txBody>
          <a:bodyPr/>
          <a:lstStyle/>
          <a:p>
            <a:r>
              <a:rPr lang="en-US" smtClean="0"/>
              <a:t>Click to edit Master title style</a:t>
            </a:r>
            <a:endParaRPr lang="en-US" dirty="0"/>
          </a:p>
        </p:txBody>
      </p:sp>
      <p:sp>
        <p:nvSpPr>
          <p:cNvPr id="9" name="Date Placeholder 8"/>
          <p:cNvSpPr>
            <a:spLocks noGrp="1"/>
          </p:cNvSpPr>
          <p:nvPr>
            <p:ph type="dt" sz="half" idx="10"/>
          </p:nvPr>
        </p:nvSpPr>
        <p:spPr/>
        <p:txBody>
          <a:bodyPr/>
          <a:lstStyle/>
          <a:p>
            <a:fld id="{B9F0CA72-57B5-4B76-BC61-A4837EE8CBDE}" type="datetimeFigureOut">
              <a:rPr lang="en-CA" smtClean="0"/>
              <a:t>15/09/2013</a:t>
            </a:fld>
            <a:endParaRPr lang="en-CA"/>
          </a:p>
        </p:txBody>
      </p:sp>
      <p:sp>
        <p:nvSpPr>
          <p:cNvPr id="10" name="Slide Number Placeholder 9"/>
          <p:cNvSpPr>
            <a:spLocks noGrp="1"/>
          </p:cNvSpPr>
          <p:nvPr>
            <p:ph type="sldNum" sz="quarter" idx="11"/>
          </p:nvPr>
        </p:nvSpPr>
        <p:spPr/>
        <p:txBody>
          <a:bodyPr/>
          <a:lstStyle/>
          <a:p>
            <a:fld id="{46FD49F7-ACAE-483D-A5BB-01EB06475D04}" type="slidenum">
              <a:rPr lang="en-CA" smtClean="0"/>
              <a:t>‹#›</a:t>
            </a:fld>
            <a:endParaRPr lang="en-CA"/>
          </a:p>
        </p:txBody>
      </p:sp>
      <p:sp>
        <p:nvSpPr>
          <p:cNvPr id="11" name="Footer Placeholder 10"/>
          <p:cNvSpPr>
            <a:spLocks noGrp="1"/>
          </p:cNvSpPr>
          <p:nvPr>
            <p:ph type="ftr" sz="quarter" idx="12"/>
          </p:nvPr>
        </p:nvSpPr>
        <p:spPr/>
        <p:txBody>
          <a:bodyPr/>
          <a:lstStyle/>
          <a:p>
            <a:endParaRPr lang="en-CA"/>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B9F0CA72-57B5-4B76-BC61-A4837EE8CBDE}" type="datetimeFigureOut">
              <a:rPr lang="en-CA" smtClean="0"/>
              <a:t>15/09/2013</a:t>
            </a:fld>
            <a:endParaRPr lang="en-CA"/>
          </a:p>
        </p:txBody>
      </p:sp>
      <p:sp>
        <p:nvSpPr>
          <p:cNvPr id="9" name="Slide Number Placeholder 8"/>
          <p:cNvSpPr>
            <a:spLocks noGrp="1"/>
          </p:cNvSpPr>
          <p:nvPr>
            <p:ph type="sldNum" sz="quarter" idx="11"/>
          </p:nvPr>
        </p:nvSpPr>
        <p:spPr/>
        <p:txBody>
          <a:bodyPr/>
          <a:lstStyle/>
          <a:p>
            <a:fld id="{46FD49F7-ACAE-483D-A5BB-01EB06475D04}" type="slidenum">
              <a:rPr lang="en-CA" smtClean="0"/>
              <a:t>‹#›</a:t>
            </a:fld>
            <a:endParaRPr lang="en-CA"/>
          </a:p>
        </p:txBody>
      </p:sp>
      <p:sp>
        <p:nvSpPr>
          <p:cNvPr id="10" name="Footer Placeholder 9"/>
          <p:cNvSpPr>
            <a:spLocks noGrp="1"/>
          </p:cNvSpPr>
          <p:nvPr>
            <p:ph type="ftr" sz="quarter" idx="12"/>
          </p:nvPr>
        </p:nvSpPr>
        <p:spPr/>
        <p:txBody>
          <a:bodyPr/>
          <a:lstStyle/>
          <a:p>
            <a:endParaRPr lang="en-CA"/>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86200" y="2235201"/>
            <a:ext cx="1885950" cy="2499783"/>
          </a:xfrm>
        </p:spPr>
        <p:txBody>
          <a:bodyPr anchor="b">
            <a:normAutofit/>
          </a:bodyPr>
          <a:lstStyle>
            <a:lvl1pPr algn="r">
              <a:defRPr sz="2000" b="0">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228600" y="2235200"/>
            <a:ext cx="3525012" cy="4673600"/>
          </a:xfrm>
        </p:spPr>
        <p:txBody>
          <a:bodyPr>
            <a:normAutofit/>
          </a:bodyPr>
          <a:lstStyle>
            <a:lvl1pPr marL="228600" indent="-182880">
              <a:defRPr sz="12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4" name="Text Placeholder 3"/>
          <p:cNvSpPr>
            <a:spLocks noGrp="1"/>
          </p:cNvSpPr>
          <p:nvPr>
            <p:ph type="body" sz="half" idx="2"/>
          </p:nvPr>
        </p:nvSpPr>
        <p:spPr>
          <a:xfrm>
            <a:off x="4114800" y="4736496"/>
            <a:ext cx="1657350" cy="2172304"/>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5" name="Date Placeholder 14"/>
          <p:cNvSpPr>
            <a:spLocks noGrp="1"/>
          </p:cNvSpPr>
          <p:nvPr>
            <p:ph type="dt" sz="half" idx="10"/>
          </p:nvPr>
        </p:nvSpPr>
        <p:spPr/>
        <p:txBody>
          <a:bodyPr/>
          <a:lstStyle/>
          <a:p>
            <a:fld id="{B9F0CA72-57B5-4B76-BC61-A4837EE8CBDE}" type="datetimeFigureOut">
              <a:rPr lang="en-CA" smtClean="0"/>
              <a:t>15/09/2013</a:t>
            </a:fld>
            <a:endParaRPr lang="en-CA"/>
          </a:p>
        </p:txBody>
      </p:sp>
      <p:sp>
        <p:nvSpPr>
          <p:cNvPr id="16" name="Slide Number Placeholder 15"/>
          <p:cNvSpPr>
            <a:spLocks noGrp="1"/>
          </p:cNvSpPr>
          <p:nvPr>
            <p:ph type="sldNum" sz="quarter" idx="11"/>
          </p:nvPr>
        </p:nvSpPr>
        <p:spPr/>
        <p:txBody>
          <a:bodyPr/>
          <a:lstStyle/>
          <a:p>
            <a:fld id="{46FD49F7-ACAE-483D-A5BB-01EB06475D04}" type="slidenum">
              <a:rPr lang="en-CA" smtClean="0"/>
              <a:t>‹#›</a:t>
            </a:fld>
            <a:endParaRPr lang="en-CA"/>
          </a:p>
        </p:txBody>
      </p:sp>
      <p:sp>
        <p:nvSpPr>
          <p:cNvPr id="17" name="Footer Placeholder 16"/>
          <p:cNvSpPr>
            <a:spLocks noGrp="1"/>
          </p:cNvSpPr>
          <p:nvPr>
            <p:ph type="ftr" sz="quarter" idx="12"/>
          </p:nvPr>
        </p:nvSpPr>
        <p:spPr/>
        <p:txBody>
          <a:bodyPr/>
          <a:lstStyle/>
          <a:p>
            <a:endParaRPr lang="en-CA"/>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228601" y="2235200"/>
            <a:ext cx="3522725" cy="467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11" name="Title 1"/>
          <p:cNvSpPr>
            <a:spLocks noGrp="1"/>
          </p:cNvSpPr>
          <p:nvPr>
            <p:ph type="title"/>
          </p:nvPr>
        </p:nvSpPr>
        <p:spPr>
          <a:xfrm>
            <a:off x="3886200" y="2235200"/>
            <a:ext cx="1885950" cy="2501296"/>
          </a:xfrm>
        </p:spPr>
        <p:txBody>
          <a:bodyPr anchor="b">
            <a:normAutofit/>
          </a:bodyPr>
          <a:lstStyle>
            <a:lvl1pPr algn="r">
              <a:defRPr sz="2000" b="0">
                <a:effectLst/>
              </a:defRPr>
            </a:lvl1pPr>
          </a:lstStyle>
          <a:p>
            <a:r>
              <a:rPr lang="en-US" smtClean="0"/>
              <a:t>Click to edit Master title style</a:t>
            </a:r>
            <a:endParaRPr lang="en-US" dirty="0"/>
          </a:p>
        </p:txBody>
      </p:sp>
      <p:sp>
        <p:nvSpPr>
          <p:cNvPr id="12" name="Text Placeholder 3"/>
          <p:cNvSpPr>
            <a:spLocks noGrp="1"/>
          </p:cNvSpPr>
          <p:nvPr>
            <p:ph type="body" sz="half" idx="2"/>
          </p:nvPr>
        </p:nvSpPr>
        <p:spPr>
          <a:xfrm>
            <a:off x="4114800" y="4736496"/>
            <a:ext cx="1657350" cy="2172304"/>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6" name="Date Placeholder 15"/>
          <p:cNvSpPr>
            <a:spLocks noGrp="1"/>
          </p:cNvSpPr>
          <p:nvPr>
            <p:ph type="dt" sz="half" idx="10"/>
          </p:nvPr>
        </p:nvSpPr>
        <p:spPr/>
        <p:txBody>
          <a:bodyPr/>
          <a:lstStyle/>
          <a:p>
            <a:fld id="{B9F0CA72-57B5-4B76-BC61-A4837EE8CBDE}" type="datetimeFigureOut">
              <a:rPr lang="en-CA" smtClean="0"/>
              <a:t>15/09/2013</a:t>
            </a:fld>
            <a:endParaRPr lang="en-CA"/>
          </a:p>
        </p:txBody>
      </p:sp>
      <p:sp>
        <p:nvSpPr>
          <p:cNvPr id="17" name="Slide Number Placeholder 16"/>
          <p:cNvSpPr>
            <a:spLocks noGrp="1"/>
          </p:cNvSpPr>
          <p:nvPr>
            <p:ph type="sldNum" sz="quarter" idx="11"/>
          </p:nvPr>
        </p:nvSpPr>
        <p:spPr/>
        <p:txBody>
          <a:bodyPr/>
          <a:lstStyle/>
          <a:p>
            <a:fld id="{46FD49F7-ACAE-483D-A5BB-01EB06475D04}" type="slidenum">
              <a:rPr lang="en-CA" smtClean="0"/>
              <a:t>‹#›</a:t>
            </a:fld>
            <a:endParaRPr lang="en-CA"/>
          </a:p>
        </p:txBody>
      </p:sp>
      <p:sp>
        <p:nvSpPr>
          <p:cNvPr id="18" name="Footer Placeholder 17"/>
          <p:cNvSpPr>
            <a:spLocks noGrp="1"/>
          </p:cNvSpPr>
          <p:nvPr>
            <p:ph type="ftr" sz="quarter" idx="12"/>
          </p:nvPr>
        </p:nvSpPr>
        <p:spPr/>
        <p:txBody>
          <a:bodyPr/>
          <a:lstStyle/>
          <a:p>
            <a:endParaRPr lang="en-CA"/>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11" descr="sphere2.png"/>
          <p:cNvPicPr>
            <a:picLocks noChangeAspect="1"/>
          </p:cNvPicPr>
          <p:nvPr/>
        </p:nvPicPr>
        <p:blipFill>
          <a:blip r:embed="rId13" cstate="print"/>
          <a:stretch>
            <a:fillRect/>
          </a:stretch>
        </p:blipFill>
        <p:spPr>
          <a:xfrm>
            <a:off x="6617770" y="0"/>
            <a:ext cx="240230" cy="9144000"/>
          </a:xfrm>
          <a:prstGeom prst="rect">
            <a:avLst/>
          </a:prstGeom>
        </p:spPr>
      </p:pic>
      <p:sp>
        <p:nvSpPr>
          <p:cNvPr id="2" name="Title Placeholder 1"/>
          <p:cNvSpPr>
            <a:spLocks noGrp="1"/>
          </p:cNvSpPr>
          <p:nvPr>
            <p:ph type="title"/>
          </p:nvPr>
        </p:nvSpPr>
        <p:spPr>
          <a:xfrm>
            <a:off x="3657600" y="609600"/>
            <a:ext cx="2114550" cy="7620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42900" y="609601"/>
            <a:ext cx="2743200" cy="7619999"/>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7"/>
          <p:cNvSpPr>
            <a:spLocks noGrp="1"/>
          </p:cNvSpPr>
          <p:nvPr>
            <p:ph type="sldNum" sz="quarter" idx="4"/>
          </p:nvPr>
        </p:nvSpPr>
        <p:spPr>
          <a:xfrm>
            <a:off x="5829300" y="8534400"/>
            <a:ext cx="400050" cy="203200"/>
          </a:xfrm>
          <a:prstGeom prst="rect">
            <a:avLst/>
          </a:prstGeom>
        </p:spPr>
        <p:txBody>
          <a:bodyPr vert="horz" lIns="91440" tIns="45720" rIns="91440" bIns="45720" rtlCol="0" anchor="ctr"/>
          <a:lstStyle>
            <a:lvl1pPr algn="ctr">
              <a:defRPr sz="1050">
                <a:solidFill>
                  <a:schemeClr val="tx1">
                    <a:lumMod val="50000"/>
                    <a:lumOff val="50000"/>
                  </a:schemeClr>
                </a:solidFill>
              </a:defRPr>
            </a:lvl1pPr>
          </a:lstStyle>
          <a:p>
            <a:fld id="{46FD49F7-ACAE-483D-A5BB-01EB06475D04}" type="slidenum">
              <a:rPr lang="en-CA" smtClean="0"/>
              <a:t>‹#›</a:t>
            </a:fld>
            <a:endParaRPr lang="en-CA"/>
          </a:p>
        </p:txBody>
      </p:sp>
      <p:sp>
        <p:nvSpPr>
          <p:cNvPr id="9" name="Date Placeholder 8"/>
          <p:cNvSpPr>
            <a:spLocks noGrp="1"/>
          </p:cNvSpPr>
          <p:nvPr>
            <p:ph type="dt" sz="half" idx="2"/>
          </p:nvPr>
        </p:nvSpPr>
        <p:spPr>
          <a:xfrm>
            <a:off x="3657601" y="8568269"/>
            <a:ext cx="2114549" cy="169332"/>
          </a:xfrm>
          <a:prstGeom prst="rect">
            <a:avLst/>
          </a:prstGeom>
        </p:spPr>
        <p:txBody>
          <a:bodyPr vert="horz" lIns="91440" tIns="45720" rIns="91440" bIns="45720" rtlCol="0" anchor="ctr"/>
          <a:lstStyle>
            <a:lvl1pPr algn="r">
              <a:defRPr sz="1050">
                <a:solidFill>
                  <a:schemeClr val="tx1">
                    <a:lumMod val="50000"/>
                    <a:lumOff val="50000"/>
                  </a:schemeClr>
                </a:solidFill>
              </a:defRPr>
            </a:lvl1pPr>
          </a:lstStyle>
          <a:p>
            <a:fld id="{B9F0CA72-57B5-4B76-BC61-A4837EE8CBDE}" type="datetimeFigureOut">
              <a:rPr lang="en-CA" smtClean="0"/>
              <a:t>15/09/2013</a:t>
            </a:fld>
            <a:endParaRPr lang="en-CA"/>
          </a:p>
        </p:txBody>
      </p:sp>
      <p:sp>
        <p:nvSpPr>
          <p:cNvPr id="10" name="Footer Placeholder 9"/>
          <p:cNvSpPr>
            <a:spLocks noGrp="1"/>
          </p:cNvSpPr>
          <p:nvPr>
            <p:ph type="ftr" sz="quarter" idx="3"/>
          </p:nvPr>
        </p:nvSpPr>
        <p:spPr>
          <a:xfrm>
            <a:off x="3656410" y="8394997"/>
            <a:ext cx="2115740" cy="203200"/>
          </a:xfrm>
          <a:prstGeom prst="rect">
            <a:avLst/>
          </a:prstGeom>
        </p:spPr>
        <p:txBody>
          <a:bodyPr vert="horz" lIns="91440" tIns="45720" rIns="91440" bIns="45720" rtlCol="0" anchor="b"/>
          <a:lstStyle>
            <a:lvl1pPr algn="r">
              <a:defRPr sz="1050">
                <a:solidFill>
                  <a:schemeClr val="tx1"/>
                </a:solidFill>
              </a:defRPr>
            </a:lvl1pPr>
          </a:lstStyle>
          <a:p>
            <a:endParaRPr lang="en-CA"/>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p:titleStyle>
    <p:bodyStyle>
      <a:lvl1pPr marL="18288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1pPr>
      <a:lvl2pPr marL="41148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2pPr>
      <a:lvl3pPr marL="59436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3pPr>
      <a:lvl4pPr marL="77724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4pPr>
      <a:lvl5pPr marL="96012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5pPr>
      <a:lvl6pPr marL="114300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hyperlink" Target="http://www.metabolomicssociety.or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metabonews.ca/archive.html" TargetMode="External"/><Relationship Id="rId4" Type="http://schemas.openxmlformats.org/officeDocument/2006/relationships/hyperlink" Target="http://www.metabolomicscentre.ca/"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84390" y="1115616"/>
            <a:ext cx="3803076" cy="864096"/>
          </a:xfrm>
        </p:spPr>
        <p:txBody>
          <a:bodyPr>
            <a:normAutofit/>
          </a:bodyPr>
          <a:lstStyle/>
          <a:p>
            <a:r>
              <a:rPr lang="en-CA" dirty="0" smtClean="0"/>
              <a:t>A newsletter published in partnership between The Metabolomics Innovation Centre and the internationa</a:t>
            </a:r>
            <a:r>
              <a:rPr lang="en-CA" dirty="0" smtClean="0"/>
              <a:t>l Metabolomics Society</a:t>
            </a:r>
            <a:r>
              <a:rPr lang="en-CA" dirty="0" smtClean="0"/>
              <a:t> </a:t>
            </a:r>
            <a:endParaRPr lang="en-CA" dirty="0"/>
          </a:p>
        </p:txBody>
      </p:sp>
      <p:sp>
        <p:nvSpPr>
          <p:cNvPr id="2" name="Title 1"/>
          <p:cNvSpPr>
            <a:spLocks noGrp="1"/>
          </p:cNvSpPr>
          <p:nvPr>
            <p:ph type="title"/>
          </p:nvPr>
        </p:nvSpPr>
        <p:spPr>
          <a:xfrm>
            <a:off x="1119662" y="4427984"/>
            <a:ext cx="3734268" cy="1762579"/>
          </a:xfrm>
        </p:spPr>
        <p:txBody>
          <a:bodyPr>
            <a:normAutofit/>
          </a:bodyPr>
          <a:lstStyle/>
          <a:p>
            <a:r>
              <a:rPr lang="en-CA" dirty="0" smtClean="0"/>
              <a:t>Advertisement </a:t>
            </a:r>
            <a:br>
              <a:rPr lang="en-CA" dirty="0" smtClean="0"/>
            </a:br>
            <a:r>
              <a:rPr lang="en-CA" dirty="0" smtClean="0"/>
              <a:t>Brochure</a:t>
            </a:r>
            <a:endParaRPr lang="en-CA" dirty="0"/>
          </a:p>
        </p:txBody>
      </p:sp>
      <p:pic>
        <p:nvPicPr>
          <p:cNvPr id="1026" name="Picture 2" descr="C:\Users\Tamara\Pictures\newsletter_header_800.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726" y="539552"/>
            <a:ext cx="4597740" cy="443012"/>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Tamara\Pictures\logo_high_res-71b9c97d14e83cea92c5626032f446e0.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2361" y="3532692"/>
            <a:ext cx="4587981" cy="71687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Tamara\Pictures\TMICHeader.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2656" y="2466591"/>
            <a:ext cx="4700538" cy="70606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330852" y="7596336"/>
            <a:ext cx="4615787" cy="954107"/>
          </a:xfrm>
          <a:prstGeom prst="rect">
            <a:avLst/>
          </a:prstGeom>
          <a:gradFill>
            <a:gsLst>
              <a:gs pos="0">
                <a:schemeClr val="accent3"/>
              </a:gs>
              <a:gs pos="36000">
                <a:schemeClr val="accent3">
                  <a:lumMod val="60000"/>
                  <a:lumOff val="40000"/>
                </a:schemeClr>
              </a:gs>
              <a:gs pos="64000">
                <a:schemeClr val="accent3">
                  <a:lumMod val="40000"/>
                  <a:lumOff val="60000"/>
                </a:schemeClr>
              </a:gs>
              <a:gs pos="100000">
                <a:schemeClr val="accent3">
                  <a:lumMod val="20000"/>
                  <a:lumOff val="80000"/>
                </a:schemeClr>
              </a:gs>
            </a:gsLst>
            <a:lin ang="10800000" scaled="1"/>
          </a:gradFill>
        </p:spPr>
        <p:style>
          <a:lnRef idx="0">
            <a:schemeClr val="accent1"/>
          </a:lnRef>
          <a:fillRef idx="3">
            <a:schemeClr val="accent1"/>
          </a:fillRef>
          <a:effectRef idx="3">
            <a:schemeClr val="accent1"/>
          </a:effectRef>
          <a:fontRef idx="minor">
            <a:schemeClr val="lt1"/>
          </a:fontRef>
        </p:style>
        <p:txBody>
          <a:bodyPr wrap="square" rtlCol="0">
            <a:spAutoFit/>
          </a:bodyPr>
          <a:lstStyle/>
          <a:p>
            <a:pPr algn="r"/>
            <a:r>
              <a:rPr lang="en-CA" sz="1400" dirty="0" err="1" smtClean="0"/>
              <a:t>MetaboNews</a:t>
            </a:r>
            <a:r>
              <a:rPr lang="en-CA" sz="1400" dirty="0" smtClean="0"/>
              <a:t> Editor</a:t>
            </a:r>
          </a:p>
          <a:p>
            <a:pPr algn="r"/>
            <a:r>
              <a:rPr lang="en-CA" sz="1400" dirty="0"/>
              <a:t>Ian </a:t>
            </a:r>
            <a:r>
              <a:rPr lang="en-CA" sz="1400" dirty="0" smtClean="0"/>
              <a:t>Forsythe</a:t>
            </a:r>
          </a:p>
          <a:p>
            <a:pPr algn="r"/>
            <a:r>
              <a:rPr lang="en-CA" sz="1400" dirty="0" smtClean="0"/>
              <a:t>iforsythe@gmail.com</a:t>
            </a:r>
          </a:p>
          <a:p>
            <a:pPr algn="r"/>
            <a:r>
              <a:rPr lang="en-CA" sz="1400" dirty="0" smtClean="0"/>
              <a:t>www.metabonews.ca</a:t>
            </a:r>
            <a:endParaRPr lang="en-CA" sz="1400" dirty="0"/>
          </a:p>
        </p:txBody>
      </p:sp>
    </p:spTree>
    <p:extLst>
      <p:ext uri="{BB962C8B-B14F-4D97-AF65-F5344CB8AC3E}">
        <p14:creationId xmlns:p14="http://schemas.microsoft.com/office/powerpoint/2010/main" val="12741123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p:cNvSpPr>
            <a:spLocks noGrp="1"/>
          </p:cNvSpPr>
          <p:nvPr>
            <p:ph idx="1"/>
          </p:nvPr>
        </p:nvSpPr>
        <p:spPr>
          <a:xfrm>
            <a:off x="404664" y="1115616"/>
            <a:ext cx="5472608" cy="7920880"/>
          </a:xfrm>
        </p:spPr>
        <p:txBody>
          <a:bodyPr>
            <a:noAutofit/>
          </a:bodyPr>
          <a:lstStyle/>
          <a:p>
            <a:pPr marL="0" indent="0" algn="just">
              <a:buNone/>
            </a:pPr>
            <a:r>
              <a:rPr lang="en-CA" sz="1300" b="1" dirty="0" smtClean="0">
                <a:solidFill>
                  <a:srgbClr val="002060"/>
                </a:solidFill>
              </a:rPr>
              <a:t>The Metabolomics Society</a:t>
            </a:r>
            <a:endParaRPr lang="en-CA" sz="1300" b="1" dirty="0">
              <a:solidFill>
                <a:srgbClr val="002060"/>
              </a:solidFill>
            </a:endParaRPr>
          </a:p>
          <a:p>
            <a:pPr marL="0" indent="0" algn="just">
              <a:buNone/>
            </a:pPr>
            <a:r>
              <a:rPr lang="en-US" sz="1300" dirty="0"/>
              <a:t>The Metabolomics </a:t>
            </a:r>
            <a:r>
              <a:rPr lang="en-US" sz="1300" dirty="0" smtClean="0"/>
              <a:t>Society </a:t>
            </a:r>
            <a:r>
              <a:rPr lang="en-US" sz="1300" dirty="0"/>
              <a:t>is an international, non-profit organization bringing together researchers from around the world interested in and excited about the development and application of metabolomics technologies across the full breadth of the biological and biomedical sciences. Metabolomics is the youngest of the ‘</a:t>
            </a:r>
            <a:r>
              <a:rPr lang="en-US" sz="1300" dirty="0" err="1"/>
              <a:t>omics</a:t>
            </a:r>
            <a:r>
              <a:rPr lang="en-US" sz="1300" dirty="0"/>
              <a:t> sciences in the post-genomics era and aims to investigate the roles and functions of metabolites in biological, biochemical and physiological processes. The Society was founded in 2004 and has since grown into a global community with almost a thousand members, in part through the successes of its annual international conference, the increasing impact of its journal </a:t>
            </a:r>
            <a:r>
              <a:rPr lang="en-US" sz="1300" i="1" dirty="0"/>
              <a:t>Metabolomics</a:t>
            </a:r>
            <a:r>
              <a:rPr lang="en-US" sz="1300" dirty="0"/>
              <a:t> and its growing Individual and Corporate member benefits. To support this on-going growth and to keep its members up-to-date with the latest news, publications and events, the Board of Directors has forged a new partnership with The Metabolomics Innovation Centre, the publishers of </a:t>
            </a:r>
            <a:r>
              <a:rPr lang="en-US" sz="1300" dirty="0" err="1"/>
              <a:t>MetaboNews</a:t>
            </a:r>
            <a:r>
              <a:rPr lang="en-US" sz="1300" dirty="0" smtClean="0"/>
              <a:t>. </a:t>
            </a:r>
          </a:p>
          <a:p>
            <a:pPr marL="0" indent="0" algn="just">
              <a:buNone/>
            </a:pPr>
            <a:r>
              <a:rPr lang="en-US" sz="1300" dirty="0" smtClean="0">
                <a:hlinkClick r:id="rId3"/>
              </a:rPr>
              <a:t>www.metabolomicssociety.org</a:t>
            </a:r>
            <a:endParaRPr lang="en-CA" sz="1300" dirty="0"/>
          </a:p>
          <a:p>
            <a:pPr marL="0" indent="0" algn="just">
              <a:buNone/>
            </a:pPr>
            <a:endParaRPr lang="en-CA" sz="1300" b="1" dirty="0">
              <a:solidFill>
                <a:srgbClr val="002060"/>
              </a:solidFill>
            </a:endParaRPr>
          </a:p>
          <a:p>
            <a:pPr marL="0" indent="0" algn="just">
              <a:buNone/>
            </a:pPr>
            <a:r>
              <a:rPr lang="en-CA" sz="1300" b="1" dirty="0">
                <a:solidFill>
                  <a:srgbClr val="002060"/>
                </a:solidFill>
              </a:rPr>
              <a:t>The Metabolomics Innovation </a:t>
            </a:r>
            <a:r>
              <a:rPr lang="en-CA" sz="1300" b="1" dirty="0" smtClean="0">
                <a:solidFill>
                  <a:srgbClr val="002060"/>
                </a:solidFill>
              </a:rPr>
              <a:t>Centre</a:t>
            </a:r>
            <a:endParaRPr lang="en-GB" sz="1300" b="1" dirty="0"/>
          </a:p>
          <a:p>
            <a:pPr marL="0" indent="0" algn="just">
              <a:buNone/>
            </a:pPr>
            <a:r>
              <a:rPr lang="en-GB" sz="1300" dirty="0"/>
              <a:t>The Metabolomics Innovation Centre </a:t>
            </a:r>
            <a:r>
              <a:rPr lang="en-GB" sz="1300" dirty="0" smtClean="0"/>
              <a:t>(</a:t>
            </a:r>
            <a:r>
              <a:rPr lang="en-GB" sz="1300" dirty="0" err="1" smtClean="0"/>
              <a:t>TMIC</a:t>
            </a:r>
            <a:r>
              <a:rPr lang="en-GB" sz="1300" dirty="0" smtClean="0"/>
              <a:t>) is </a:t>
            </a:r>
            <a:r>
              <a:rPr lang="en-GB" sz="1300" dirty="0"/>
              <a:t>a Genome Canada funded </a:t>
            </a:r>
            <a:r>
              <a:rPr lang="en-GB" sz="1300" dirty="0" smtClean="0"/>
              <a:t>service </a:t>
            </a:r>
            <a:r>
              <a:rPr lang="en-GB" sz="1300" dirty="0"/>
              <a:t>facility </a:t>
            </a:r>
            <a:r>
              <a:rPr lang="en-GB" sz="1300" dirty="0" smtClean="0"/>
              <a:t>that </a:t>
            </a:r>
            <a:r>
              <a:rPr lang="en-GB" sz="1300" dirty="0"/>
              <a:t>has a unique combination of infrastructure and personnel to perform a wide range of cutting-edge metabolomic </a:t>
            </a:r>
            <a:r>
              <a:rPr lang="en-GB" sz="1300" dirty="0" smtClean="0"/>
              <a:t>studies </a:t>
            </a:r>
            <a:r>
              <a:rPr lang="en-GB" sz="1300" dirty="0"/>
              <a:t>for clinical trials research, biomedical studies, </a:t>
            </a:r>
            <a:r>
              <a:rPr lang="en-GB" sz="1300" dirty="0" err="1"/>
              <a:t>bioproducts</a:t>
            </a:r>
            <a:r>
              <a:rPr lang="en-GB" sz="1300" dirty="0"/>
              <a:t> studies, nutrient profiling and environmental testing. </a:t>
            </a:r>
            <a:r>
              <a:rPr lang="en-GB" sz="1300" dirty="0" err="1"/>
              <a:t>TMIC</a:t>
            </a:r>
            <a:r>
              <a:rPr lang="en-GB" sz="1300" dirty="0"/>
              <a:t> is led by </a:t>
            </a:r>
            <a:r>
              <a:rPr lang="en-GB" sz="1300" dirty="0" err="1"/>
              <a:t>Dr.</a:t>
            </a:r>
            <a:r>
              <a:rPr lang="en-GB" sz="1300" dirty="0"/>
              <a:t> David </a:t>
            </a:r>
            <a:r>
              <a:rPr lang="en-GB" sz="1300" dirty="0" err="1"/>
              <a:t>Wishart</a:t>
            </a:r>
            <a:r>
              <a:rPr lang="en-GB" sz="1300" dirty="0"/>
              <a:t> (University of Alberta), </a:t>
            </a:r>
            <a:r>
              <a:rPr lang="en-GB" sz="1300" dirty="0" err="1"/>
              <a:t>Dr.</a:t>
            </a:r>
            <a:r>
              <a:rPr lang="en-GB" sz="1300" dirty="0"/>
              <a:t> </a:t>
            </a:r>
            <a:r>
              <a:rPr lang="en-GB" sz="1300" dirty="0" err="1"/>
              <a:t>Christoph</a:t>
            </a:r>
            <a:r>
              <a:rPr lang="en-GB" sz="1300" dirty="0"/>
              <a:t> </a:t>
            </a:r>
            <a:r>
              <a:rPr lang="en-GB" sz="1300" dirty="0" err="1"/>
              <a:t>Borchers</a:t>
            </a:r>
            <a:r>
              <a:rPr lang="en-GB" sz="1300" dirty="0"/>
              <a:t> (University of Victoria), </a:t>
            </a:r>
            <a:r>
              <a:rPr lang="en-GB" sz="1300" dirty="0" err="1"/>
              <a:t>Dr.</a:t>
            </a:r>
            <a:r>
              <a:rPr lang="en-GB" sz="1300" dirty="0"/>
              <a:t> Liang Li (University of Alberta) and </a:t>
            </a:r>
            <a:r>
              <a:rPr lang="en-GB" sz="1300" dirty="0" err="1"/>
              <a:t>Dr.</a:t>
            </a:r>
            <a:r>
              <a:rPr lang="en-GB" sz="1300" dirty="0"/>
              <a:t> James </a:t>
            </a:r>
            <a:r>
              <a:rPr lang="en-GB" sz="1300" dirty="0" err="1" smtClean="0"/>
              <a:t>Harynuk</a:t>
            </a:r>
            <a:r>
              <a:rPr lang="en-GB" sz="1300" dirty="0" smtClean="0"/>
              <a:t> (University of Alberta). </a:t>
            </a:r>
          </a:p>
          <a:p>
            <a:pPr marL="0" indent="0" algn="just">
              <a:buNone/>
            </a:pPr>
            <a:r>
              <a:rPr lang="en-GB" sz="1300" u="sng" dirty="0" smtClean="0">
                <a:hlinkClick r:id="rId4"/>
              </a:rPr>
              <a:t>http</a:t>
            </a:r>
            <a:r>
              <a:rPr lang="en-GB" sz="1300" u="sng" dirty="0">
                <a:hlinkClick r:id="rId4"/>
              </a:rPr>
              <a:t>://</a:t>
            </a:r>
            <a:r>
              <a:rPr lang="en-GB" sz="1300" u="sng" dirty="0" smtClean="0">
                <a:hlinkClick r:id="rId4"/>
              </a:rPr>
              <a:t>www.metabolomicscentre.ca</a:t>
            </a:r>
            <a:endParaRPr lang="en-GB" sz="1300" dirty="0" smtClean="0"/>
          </a:p>
          <a:p>
            <a:pPr marL="0" indent="0" algn="just">
              <a:buNone/>
            </a:pPr>
            <a:endParaRPr lang="en-GB" sz="1300" dirty="0" smtClean="0"/>
          </a:p>
          <a:p>
            <a:pPr marL="0" indent="0" algn="just">
              <a:buNone/>
            </a:pPr>
            <a:r>
              <a:rPr lang="en-GB" sz="1300" b="1" dirty="0" err="1">
                <a:solidFill>
                  <a:srgbClr val="002060"/>
                </a:solidFill>
              </a:rPr>
              <a:t>MetaboNews</a:t>
            </a:r>
            <a:endParaRPr lang="en-GB" sz="1300" b="1" dirty="0">
              <a:solidFill>
                <a:srgbClr val="002060"/>
              </a:solidFill>
            </a:endParaRPr>
          </a:p>
          <a:p>
            <a:pPr marL="0" indent="0" algn="just">
              <a:buNone/>
            </a:pPr>
            <a:r>
              <a:rPr lang="en-GB" sz="1300" dirty="0" smtClean="0"/>
              <a:t>Since </a:t>
            </a:r>
            <a:r>
              <a:rPr lang="en-GB" sz="1300" dirty="0"/>
              <a:t>August 2011 </a:t>
            </a:r>
            <a:r>
              <a:rPr lang="en-GB" sz="1300" dirty="0" err="1"/>
              <a:t>TMIC</a:t>
            </a:r>
            <a:r>
              <a:rPr lang="en-GB" sz="1300" dirty="0"/>
              <a:t> has published the well established and widely distributed newsletter, </a:t>
            </a:r>
            <a:r>
              <a:rPr lang="en-GB" sz="1300" b="1" i="1" dirty="0" err="1" smtClean="0"/>
              <a:t>MetaboNews</a:t>
            </a:r>
            <a:r>
              <a:rPr lang="en-GB" sz="1300" b="1" i="1" dirty="0"/>
              <a:t> </a:t>
            </a:r>
            <a:r>
              <a:rPr lang="en-GB" sz="1300" dirty="0" smtClean="0"/>
              <a:t>which </a:t>
            </a:r>
            <a:r>
              <a:rPr lang="en-GB" sz="1300" dirty="0"/>
              <a:t>has kept metabolomics researchers and other professionals informed about new technologies, software, databases, events, job postings, conferences, training opportunities, interviews, publications, awards, and other newsworthy items concerning metabolomics. </a:t>
            </a:r>
            <a:endParaRPr lang="en-GB" sz="1300" dirty="0" smtClean="0"/>
          </a:p>
          <a:p>
            <a:pPr marL="0" indent="0" algn="just">
              <a:buNone/>
            </a:pPr>
            <a:r>
              <a:rPr lang="en-GB" sz="1300" u="sng" dirty="0" smtClean="0">
                <a:hlinkClick r:id="rId5"/>
              </a:rPr>
              <a:t>http</a:t>
            </a:r>
            <a:r>
              <a:rPr lang="en-GB" sz="1300" u="sng" dirty="0">
                <a:hlinkClick r:id="rId5"/>
              </a:rPr>
              <a:t>://</a:t>
            </a:r>
            <a:r>
              <a:rPr lang="en-GB" sz="1300" u="sng" dirty="0" smtClean="0">
                <a:hlinkClick r:id="rId5"/>
              </a:rPr>
              <a:t>www.metabonews.ca/archive.html</a:t>
            </a:r>
            <a:endParaRPr lang="en-CA" sz="1300" dirty="0"/>
          </a:p>
          <a:p>
            <a:pPr marL="0" indent="0">
              <a:buNone/>
            </a:pPr>
            <a:endParaRPr lang="en-GB" sz="1300" dirty="0"/>
          </a:p>
        </p:txBody>
      </p:sp>
      <p:pic>
        <p:nvPicPr>
          <p:cNvPr id="3" name="Picture 2" descr="C:\Users\Tamara\Pictures\newsletter_header_800.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9726" y="539552"/>
            <a:ext cx="4597740" cy="4430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47828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p:cNvSpPr>
            <a:spLocks noGrp="1"/>
          </p:cNvSpPr>
          <p:nvPr>
            <p:ph idx="1"/>
          </p:nvPr>
        </p:nvSpPr>
        <p:spPr>
          <a:xfrm>
            <a:off x="404664" y="395536"/>
            <a:ext cx="5256584" cy="8424936"/>
          </a:xfrm>
        </p:spPr>
        <p:txBody>
          <a:bodyPr>
            <a:noAutofit/>
          </a:bodyPr>
          <a:lstStyle/>
          <a:p>
            <a:pPr marL="0" indent="0" algn="just">
              <a:buNone/>
            </a:pPr>
            <a:endParaRPr lang="en-GB" sz="1300" dirty="0"/>
          </a:p>
          <a:p>
            <a:pPr marL="0" indent="0" algn="just">
              <a:buNone/>
            </a:pPr>
            <a:r>
              <a:rPr lang="en-CA" sz="1300" b="1" dirty="0">
                <a:solidFill>
                  <a:srgbClr val="002060"/>
                </a:solidFill>
              </a:rPr>
              <a:t>Why Advertise with </a:t>
            </a:r>
            <a:r>
              <a:rPr lang="en-CA" sz="1300" b="1" dirty="0" err="1">
                <a:solidFill>
                  <a:srgbClr val="002060"/>
                </a:solidFill>
              </a:rPr>
              <a:t>MetaboNews</a:t>
            </a:r>
            <a:r>
              <a:rPr lang="en-CA" sz="1300" b="1" dirty="0">
                <a:solidFill>
                  <a:srgbClr val="002060"/>
                </a:solidFill>
              </a:rPr>
              <a:t>?</a:t>
            </a:r>
          </a:p>
          <a:p>
            <a:pPr marL="0" indent="0" algn="just">
              <a:buNone/>
            </a:pPr>
            <a:r>
              <a:rPr lang="en-CA" sz="1300" dirty="0" err="1"/>
              <a:t>MetaboNews</a:t>
            </a:r>
            <a:r>
              <a:rPr lang="en-CA" sz="1300" dirty="0"/>
              <a:t> </a:t>
            </a:r>
            <a:r>
              <a:rPr lang="en-CA" sz="1300" dirty="0" smtClean="0"/>
              <a:t>serves an international Metabolomics community (73 countries and growing) and has a member </a:t>
            </a:r>
            <a:r>
              <a:rPr lang="en-CA" sz="1300" dirty="0"/>
              <a:t>list of </a:t>
            </a:r>
            <a:r>
              <a:rPr lang="en-CA" sz="1300" dirty="0" smtClean="0"/>
              <a:t>~2000 </a:t>
            </a:r>
            <a:r>
              <a:rPr lang="en-CA" sz="1300" dirty="0"/>
              <a:t>subscribers and receives ~7000 pages hits every quarter. </a:t>
            </a:r>
            <a:r>
              <a:rPr lang="en-GB" sz="1300" dirty="0" err="1"/>
              <a:t>MetaboNews</a:t>
            </a:r>
            <a:r>
              <a:rPr lang="en-GB" sz="1300" dirty="0"/>
              <a:t> now represents the one-stop-shop for the very latest and most critical news about the science of </a:t>
            </a:r>
            <a:r>
              <a:rPr lang="en-GB" sz="1300" dirty="0" smtClean="0"/>
              <a:t>metabolomics. </a:t>
            </a:r>
            <a:r>
              <a:rPr lang="en-CA" sz="1300" dirty="0" smtClean="0"/>
              <a:t>Sponsors </a:t>
            </a:r>
            <a:r>
              <a:rPr lang="en-CA" sz="1300" dirty="0"/>
              <a:t>will </a:t>
            </a:r>
            <a:r>
              <a:rPr lang="en-CA" sz="1300" dirty="0" smtClean="0"/>
              <a:t>benefit </a:t>
            </a:r>
            <a:r>
              <a:rPr lang="en-CA" sz="1300" dirty="0"/>
              <a:t>from enhanced brand exposure </a:t>
            </a:r>
            <a:r>
              <a:rPr lang="en-CA" sz="1300" dirty="0" smtClean="0"/>
              <a:t>on </a:t>
            </a:r>
            <a:r>
              <a:rPr lang="en-CA" sz="1300" dirty="0" err="1" smtClean="0"/>
              <a:t>MetaboNews</a:t>
            </a:r>
            <a:r>
              <a:rPr lang="en-CA" sz="1300" dirty="0" smtClean="0"/>
              <a:t>. Propelling brand awareness and building opportunities to collaborate with other stakeholders in targeted fields will be possible through a </a:t>
            </a:r>
            <a:r>
              <a:rPr lang="en-CA" sz="1300" dirty="0"/>
              <a:t>range of opportunities to suit every budget, keeping your brand front of mind </a:t>
            </a:r>
            <a:r>
              <a:rPr lang="en-CA" sz="1300" dirty="0" smtClean="0"/>
              <a:t>with </a:t>
            </a:r>
            <a:r>
              <a:rPr lang="en-CA" sz="1300" dirty="0" err="1" smtClean="0"/>
              <a:t>MetaboNews</a:t>
            </a:r>
            <a:r>
              <a:rPr lang="en-CA" sz="1300" dirty="0" smtClean="0"/>
              <a:t> readers. We </a:t>
            </a:r>
            <a:r>
              <a:rPr lang="en-CA" sz="1300" dirty="0"/>
              <a:t>understand your needs and how to meet them whilst adding value to the experience enjoyed by our </a:t>
            </a:r>
            <a:r>
              <a:rPr lang="en-CA" sz="1300" dirty="0" smtClean="0"/>
              <a:t>readers.</a:t>
            </a:r>
            <a:endParaRPr lang="en-CA" sz="1300" dirty="0"/>
          </a:p>
          <a:p>
            <a:pPr marL="0" indent="0" algn="just">
              <a:buNone/>
            </a:pPr>
            <a:endParaRPr lang="en-CA" sz="1300" dirty="0" smtClean="0"/>
          </a:p>
          <a:p>
            <a:pPr marL="0" indent="0" algn="just">
              <a:buNone/>
            </a:pPr>
            <a:endParaRPr lang="en-CA" sz="1300" dirty="0"/>
          </a:p>
          <a:p>
            <a:pPr marL="0" indent="0" algn="just">
              <a:buNone/>
            </a:pPr>
            <a:r>
              <a:rPr lang="en-CA" sz="1300" b="1" dirty="0" smtClean="0">
                <a:solidFill>
                  <a:srgbClr val="002060"/>
                </a:solidFill>
              </a:rPr>
              <a:t>How to Advertise in </a:t>
            </a:r>
            <a:r>
              <a:rPr lang="en-CA" sz="1300" b="1" dirty="0" err="1" smtClean="0">
                <a:solidFill>
                  <a:srgbClr val="002060"/>
                </a:solidFill>
              </a:rPr>
              <a:t>MetaboNews</a:t>
            </a:r>
            <a:endParaRPr lang="en-CA" sz="1300" b="1" dirty="0">
              <a:solidFill>
                <a:srgbClr val="002060"/>
              </a:solidFill>
            </a:endParaRPr>
          </a:p>
          <a:p>
            <a:pPr marL="0" indent="0" algn="just">
              <a:buNone/>
            </a:pPr>
            <a:r>
              <a:rPr lang="en-CA" sz="1300" dirty="0" smtClean="0"/>
              <a:t>Please contact a representative from Metabolomics Society or The Metabolomics Innovation Centre</a:t>
            </a:r>
            <a:r>
              <a:rPr lang="en-CA" sz="1300" dirty="0"/>
              <a:t> </a:t>
            </a:r>
            <a:r>
              <a:rPr lang="en-CA" sz="1300" dirty="0" smtClean="0"/>
              <a:t>regarding the following advertisement options. A decision to advertise with </a:t>
            </a:r>
            <a:r>
              <a:rPr lang="en-CA" sz="1300" dirty="0" err="1" smtClean="0"/>
              <a:t>MetaboNews</a:t>
            </a:r>
            <a:r>
              <a:rPr lang="en-CA" sz="1300" dirty="0" smtClean="0"/>
              <a:t> will increase </a:t>
            </a:r>
            <a:r>
              <a:rPr lang="en-CA" sz="1300" dirty="0"/>
              <a:t>the chances </a:t>
            </a:r>
            <a:r>
              <a:rPr lang="en-CA" sz="1300" dirty="0" smtClean="0"/>
              <a:t>securing </a:t>
            </a:r>
            <a:r>
              <a:rPr lang="en-CA" sz="1300" dirty="0"/>
              <a:t>the </a:t>
            </a:r>
            <a:r>
              <a:rPr lang="en-CA" sz="1300" dirty="0" smtClean="0"/>
              <a:t>advertising space that you desire. Advertisement content will be developed by the advertiser and should be  sent to the </a:t>
            </a:r>
            <a:r>
              <a:rPr lang="en-CA" sz="1300" dirty="0" err="1" smtClean="0"/>
              <a:t>MetaboNews</a:t>
            </a:r>
            <a:r>
              <a:rPr lang="en-CA" sz="1300" dirty="0" smtClean="0"/>
              <a:t> Editor 7 days before the beginning of the month. Please </a:t>
            </a:r>
            <a:r>
              <a:rPr lang="en-CA" sz="1300" dirty="0"/>
              <a:t>note that </a:t>
            </a:r>
            <a:r>
              <a:rPr lang="en-CA" sz="1300" dirty="0" smtClean="0"/>
              <a:t>sponsorship </a:t>
            </a:r>
            <a:r>
              <a:rPr lang="en-CA" sz="1300" dirty="0"/>
              <a:t>packages will only be confirmed once payment </a:t>
            </a:r>
            <a:r>
              <a:rPr lang="en-CA" sz="1300" dirty="0" smtClean="0"/>
              <a:t>has been received. </a:t>
            </a:r>
            <a:endParaRPr lang="en-CA" sz="1300" dirty="0"/>
          </a:p>
        </p:txBody>
      </p:sp>
      <p:pic>
        <p:nvPicPr>
          <p:cNvPr id="3" name="Picture 2" descr="C:\Users\Tamara\Pictures\newsletter_header_800.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726" y="539552"/>
            <a:ext cx="4597740" cy="4430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26362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63206" y="6693743"/>
            <a:ext cx="5596432" cy="1243384"/>
          </a:xfrm>
        </p:spPr>
        <p:txBody>
          <a:bodyPr>
            <a:normAutofit/>
          </a:bodyPr>
          <a:lstStyle/>
          <a:p>
            <a:pPr marL="0" indent="0">
              <a:buNone/>
            </a:pPr>
            <a:r>
              <a:rPr lang="en-CA" u="sng" dirty="0" smtClean="0"/>
              <a:t>Style B)</a:t>
            </a:r>
            <a:r>
              <a:rPr lang="en-CA" dirty="0" smtClean="0"/>
              <a:t> Banners</a:t>
            </a:r>
            <a:endParaRPr lang="en-CA" dirty="0"/>
          </a:p>
          <a:p>
            <a:pPr marL="0" indent="0">
              <a:buNone/>
            </a:pPr>
            <a:r>
              <a:rPr lang="en-CA" dirty="0"/>
              <a:t>$300 CAD</a:t>
            </a:r>
          </a:p>
          <a:p>
            <a:pPr marL="0" indent="0">
              <a:buNone/>
            </a:pPr>
            <a:endParaRPr lang="en-CA" dirty="0" smtClean="0"/>
          </a:p>
        </p:txBody>
      </p:sp>
      <p:sp>
        <p:nvSpPr>
          <p:cNvPr id="4" name="Rectangle 3"/>
          <p:cNvSpPr/>
          <p:nvPr/>
        </p:nvSpPr>
        <p:spPr>
          <a:xfrm>
            <a:off x="5327362" y="4886989"/>
            <a:ext cx="1190625" cy="1190625"/>
          </a:xfrm>
          <a:prstGeom prst="rect">
            <a:avLst/>
          </a:prstGeom>
          <a:noFill/>
          <a:ln>
            <a:solidFill>
              <a:srgbClr val="0070C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solidFill>
                  <a:srgbClr val="0070C0"/>
                </a:solidFill>
              </a:rPr>
              <a:t>125 x 125 </a:t>
            </a:r>
            <a:r>
              <a:rPr lang="en-CA" dirty="0" err="1" smtClean="0">
                <a:solidFill>
                  <a:srgbClr val="0070C0"/>
                </a:solidFill>
              </a:rPr>
              <a:t>px</a:t>
            </a:r>
            <a:endParaRPr lang="en-CA" dirty="0">
              <a:solidFill>
                <a:srgbClr val="0070C0"/>
              </a:solidFill>
            </a:endParaRPr>
          </a:p>
        </p:txBody>
      </p:sp>
      <p:sp>
        <p:nvSpPr>
          <p:cNvPr id="5" name="Rectangle 4"/>
          <p:cNvSpPr/>
          <p:nvPr/>
        </p:nvSpPr>
        <p:spPr>
          <a:xfrm>
            <a:off x="282319" y="7557839"/>
            <a:ext cx="6222876" cy="1190625"/>
          </a:xfrm>
          <a:prstGeom prst="rect">
            <a:avLst/>
          </a:prstGeom>
          <a:noFill/>
          <a:ln>
            <a:solidFill>
              <a:srgbClr val="0070C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solidFill>
                  <a:srgbClr val="0070C0"/>
                </a:solidFill>
              </a:rPr>
              <a:t>728 x 125 </a:t>
            </a:r>
            <a:r>
              <a:rPr lang="en-CA" dirty="0" err="1" smtClean="0">
                <a:solidFill>
                  <a:srgbClr val="0070C0"/>
                </a:solidFill>
              </a:rPr>
              <a:t>px</a:t>
            </a:r>
            <a:endParaRPr lang="en-CA" dirty="0">
              <a:solidFill>
                <a:srgbClr val="0070C0"/>
              </a:solidFill>
            </a:endParaRPr>
          </a:p>
        </p:txBody>
      </p:sp>
      <p:sp>
        <p:nvSpPr>
          <p:cNvPr id="6" name="Content Placeholder 1"/>
          <p:cNvSpPr txBox="1">
            <a:spLocks/>
          </p:cNvSpPr>
          <p:nvPr/>
        </p:nvSpPr>
        <p:spPr>
          <a:xfrm>
            <a:off x="334178" y="4622735"/>
            <a:ext cx="4464496" cy="1152128"/>
          </a:xfrm>
          <a:prstGeom prst="rect">
            <a:avLst/>
          </a:prstGeom>
        </p:spPr>
        <p:txBody>
          <a:bodyPr vert="horz" lIns="91440" tIns="45720" rIns="91440" bIns="45720" rtlCol="0" anchor="ctr">
            <a:normAutofit/>
          </a:bodyPr>
          <a:lstStyle>
            <a:lvl1pPr marL="18288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1pPr>
            <a:lvl2pPr marL="41148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2pPr>
            <a:lvl3pPr marL="59436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3pPr>
            <a:lvl4pPr marL="77724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4pPr>
            <a:lvl5pPr marL="96012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5pPr>
            <a:lvl6pPr marL="114300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a:lstStyle>
          <a:p>
            <a:pPr marL="0" indent="0">
              <a:buFont typeface="Wingdings" pitchFamily="2" charset="2"/>
              <a:buNone/>
            </a:pPr>
            <a:r>
              <a:rPr lang="en-CA" u="sng" dirty="0" smtClean="0"/>
              <a:t>Style A)</a:t>
            </a:r>
            <a:r>
              <a:rPr lang="en-CA" dirty="0" smtClean="0"/>
              <a:t> Tiles</a:t>
            </a:r>
          </a:p>
          <a:p>
            <a:pPr marL="0" indent="0">
              <a:buFont typeface="Wingdings" pitchFamily="2" charset="2"/>
              <a:buNone/>
            </a:pPr>
            <a:r>
              <a:rPr lang="en-CA" dirty="0" smtClean="0"/>
              <a:t>$300 CAD</a:t>
            </a:r>
          </a:p>
          <a:p>
            <a:pPr marL="0" indent="0">
              <a:buFont typeface="Wingdings" pitchFamily="2" charset="2"/>
              <a:buNone/>
            </a:pPr>
            <a:r>
              <a:rPr lang="en-CA" dirty="0" smtClean="0"/>
              <a:t> </a:t>
            </a:r>
          </a:p>
          <a:p>
            <a:pPr marL="0" indent="0">
              <a:buFont typeface="Wingdings" pitchFamily="2" charset="2"/>
              <a:buNone/>
            </a:pPr>
            <a:endParaRPr lang="en-CA" dirty="0" smtClean="0"/>
          </a:p>
        </p:txBody>
      </p:sp>
      <p:sp>
        <p:nvSpPr>
          <p:cNvPr id="11" name="TextBox 10"/>
          <p:cNvSpPr txBox="1"/>
          <p:nvPr/>
        </p:nvSpPr>
        <p:spPr>
          <a:xfrm>
            <a:off x="306759" y="1266597"/>
            <a:ext cx="5930553" cy="2585323"/>
          </a:xfrm>
          <a:prstGeom prst="rect">
            <a:avLst/>
          </a:prstGeom>
          <a:noFill/>
        </p:spPr>
        <p:txBody>
          <a:bodyPr wrap="square" rtlCol="0">
            <a:spAutoFit/>
          </a:bodyPr>
          <a:lstStyle/>
          <a:p>
            <a:r>
              <a:rPr lang="en-CA" dirty="0" smtClean="0"/>
              <a:t>The following advertisement styles can be placed in any of the following sections of </a:t>
            </a:r>
            <a:r>
              <a:rPr lang="en-CA" dirty="0" err="1" smtClean="0"/>
              <a:t>MetaboNews</a:t>
            </a:r>
            <a:r>
              <a:rPr lang="en-CA" dirty="0" smtClean="0"/>
              <a:t>: </a:t>
            </a:r>
          </a:p>
          <a:p>
            <a:pPr marL="742950" lvl="1" indent="-285750">
              <a:buFont typeface="Wingdings" panose="05000000000000000000" pitchFamily="2" charset="2"/>
              <a:buChar char="q"/>
            </a:pPr>
            <a:r>
              <a:rPr lang="en-CA" dirty="0" smtClean="0"/>
              <a:t>Partnership Spotlight</a:t>
            </a:r>
          </a:p>
          <a:p>
            <a:pPr marL="742950" lvl="1" indent="-285750">
              <a:buFont typeface="Wingdings" panose="05000000000000000000" pitchFamily="2" charset="2"/>
              <a:buChar char="q"/>
            </a:pPr>
            <a:r>
              <a:rPr lang="en-CA" dirty="0" err="1" smtClean="0"/>
              <a:t>MetaboInterviews</a:t>
            </a:r>
            <a:endParaRPr lang="en-CA" dirty="0" smtClean="0"/>
          </a:p>
          <a:p>
            <a:pPr marL="742950" lvl="1" indent="-285750">
              <a:buFont typeface="Wingdings" panose="05000000000000000000" pitchFamily="2" charset="2"/>
              <a:buChar char="q"/>
            </a:pPr>
            <a:r>
              <a:rPr lang="en-CA" dirty="0" smtClean="0"/>
              <a:t>Biomarker Beacon</a:t>
            </a:r>
          </a:p>
          <a:p>
            <a:pPr marL="742950" lvl="1" indent="-285750">
              <a:buFont typeface="Wingdings" panose="05000000000000000000" pitchFamily="2" charset="2"/>
              <a:buChar char="q"/>
            </a:pPr>
            <a:r>
              <a:rPr lang="en-CA" dirty="0" err="1" smtClean="0"/>
              <a:t>Metbolomics</a:t>
            </a:r>
            <a:r>
              <a:rPr lang="en-CA" dirty="0" smtClean="0"/>
              <a:t> Current Contents</a:t>
            </a:r>
          </a:p>
          <a:p>
            <a:pPr marL="742950" lvl="1" indent="-285750">
              <a:buFont typeface="Wingdings" panose="05000000000000000000" pitchFamily="2" charset="2"/>
              <a:buChar char="q"/>
            </a:pPr>
            <a:r>
              <a:rPr lang="en-CA" dirty="0" err="1" smtClean="0"/>
              <a:t>MetaboNews</a:t>
            </a:r>
            <a:endParaRPr lang="en-CA" dirty="0" smtClean="0"/>
          </a:p>
          <a:p>
            <a:pPr marL="742950" lvl="1" indent="-285750">
              <a:buFont typeface="Wingdings" panose="05000000000000000000" pitchFamily="2" charset="2"/>
              <a:buChar char="q"/>
            </a:pPr>
            <a:r>
              <a:rPr lang="en-CA" dirty="0" smtClean="0"/>
              <a:t>Metabolomics Events</a:t>
            </a:r>
          </a:p>
          <a:p>
            <a:pPr marL="742950" lvl="1" indent="-285750">
              <a:buFont typeface="Wingdings" panose="05000000000000000000" pitchFamily="2" charset="2"/>
              <a:buChar char="q"/>
            </a:pPr>
            <a:r>
              <a:rPr lang="en-CA" dirty="0" smtClean="0"/>
              <a:t>Metabolomics Jobs</a:t>
            </a:r>
          </a:p>
        </p:txBody>
      </p:sp>
      <p:sp>
        <p:nvSpPr>
          <p:cNvPr id="12" name="TextBox 11"/>
          <p:cNvSpPr txBox="1"/>
          <p:nvPr/>
        </p:nvSpPr>
        <p:spPr>
          <a:xfrm>
            <a:off x="332656" y="3923928"/>
            <a:ext cx="6120680" cy="369332"/>
          </a:xfrm>
          <a:prstGeom prst="rect">
            <a:avLst/>
          </a:prstGeom>
          <a:noFill/>
        </p:spPr>
        <p:txBody>
          <a:bodyPr wrap="square" rtlCol="0">
            <a:spAutoFit/>
          </a:bodyPr>
          <a:lstStyle/>
          <a:p>
            <a:r>
              <a:rPr lang="en-CA" i="1" dirty="0" smtClean="0"/>
              <a:t>Discounts are available for 6 or 12 month subscriptions.</a:t>
            </a:r>
            <a:endParaRPr lang="en-CA" i="1" dirty="0"/>
          </a:p>
        </p:txBody>
      </p:sp>
      <p:cxnSp>
        <p:nvCxnSpPr>
          <p:cNvPr id="13" name="Straight Connector 12"/>
          <p:cNvCxnSpPr/>
          <p:nvPr/>
        </p:nvCxnSpPr>
        <p:spPr>
          <a:xfrm>
            <a:off x="334178" y="6444208"/>
            <a:ext cx="6171017" cy="0"/>
          </a:xfrm>
          <a:prstGeom prst="line">
            <a:avLst/>
          </a:prstGeom>
          <a:ln/>
        </p:spPr>
        <p:style>
          <a:lnRef idx="1">
            <a:schemeClr val="accent6"/>
          </a:lnRef>
          <a:fillRef idx="0">
            <a:schemeClr val="accent6"/>
          </a:fillRef>
          <a:effectRef idx="0">
            <a:schemeClr val="accent6"/>
          </a:effectRef>
          <a:fontRef idx="minor">
            <a:schemeClr val="tx1"/>
          </a:fontRef>
        </p:style>
      </p:cxnSp>
      <p:pic>
        <p:nvPicPr>
          <p:cNvPr id="9" name="Picture 2" descr="C:\Users\Tamara\Pictures\newsletter_header_800.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726" y="539552"/>
            <a:ext cx="4597740" cy="4430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86227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268660" y="1979712"/>
            <a:ext cx="6165304" cy="6696744"/>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smtClean="0">
              <a:solidFill>
                <a:srgbClr val="0070C0"/>
              </a:solidFill>
            </a:endParaRPr>
          </a:p>
          <a:p>
            <a:pPr algn="ctr"/>
            <a:endParaRPr lang="en-CA" dirty="0">
              <a:solidFill>
                <a:srgbClr val="0070C0"/>
              </a:solidFill>
            </a:endParaRPr>
          </a:p>
          <a:p>
            <a:pPr algn="ctr"/>
            <a:endParaRPr lang="en-CA" dirty="0" smtClean="0">
              <a:solidFill>
                <a:srgbClr val="0070C0"/>
              </a:solidFill>
            </a:endParaRPr>
          </a:p>
          <a:p>
            <a:pPr algn="ctr"/>
            <a:endParaRPr lang="en-CA" dirty="0">
              <a:solidFill>
                <a:srgbClr val="0070C0"/>
              </a:solidFill>
            </a:endParaRPr>
          </a:p>
          <a:p>
            <a:pPr algn="ctr"/>
            <a:endParaRPr lang="en-CA" dirty="0" smtClean="0">
              <a:solidFill>
                <a:srgbClr val="0070C0"/>
              </a:solidFill>
            </a:endParaRPr>
          </a:p>
          <a:p>
            <a:pPr algn="ctr"/>
            <a:endParaRPr lang="en-CA" dirty="0">
              <a:solidFill>
                <a:srgbClr val="0070C0"/>
              </a:solidFill>
            </a:endParaRPr>
          </a:p>
          <a:p>
            <a:pPr algn="ctr"/>
            <a:endParaRPr lang="en-CA" dirty="0" smtClean="0">
              <a:solidFill>
                <a:srgbClr val="0070C0"/>
              </a:solidFill>
            </a:endParaRPr>
          </a:p>
          <a:p>
            <a:pPr algn="ctr"/>
            <a:endParaRPr lang="en-CA" dirty="0">
              <a:solidFill>
                <a:srgbClr val="0070C0"/>
              </a:solidFill>
            </a:endParaRPr>
          </a:p>
          <a:p>
            <a:pPr algn="ctr"/>
            <a:endParaRPr lang="en-CA" dirty="0" smtClean="0">
              <a:solidFill>
                <a:schemeClr val="tx1"/>
              </a:solidFill>
            </a:endParaRPr>
          </a:p>
          <a:p>
            <a:pPr algn="ctr"/>
            <a:endParaRPr lang="en-CA" dirty="0">
              <a:solidFill>
                <a:schemeClr val="tx1"/>
              </a:solidFill>
            </a:endParaRPr>
          </a:p>
          <a:p>
            <a:pPr algn="ctr"/>
            <a:endParaRPr lang="en-CA" dirty="0" smtClean="0">
              <a:solidFill>
                <a:schemeClr val="tx1"/>
              </a:solidFill>
            </a:endParaRPr>
          </a:p>
          <a:p>
            <a:pPr algn="ctr"/>
            <a:endParaRPr lang="en-CA" dirty="0" smtClean="0">
              <a:solidFill>
                <a:schemeClr val="tx1"/>
              </a:solidFill>
            </a:endParaRPr>
          </a:p>
          <a:p>
            <a:pPr algn="ctr"/>
            <a:r>
              <a:rPr lang="en-CA" dirty="0" smtClean="0">
                <a:solidFill>
                  <a:schemeClr val="tx1"/>
                </a:solidFill>
              </a:rPr>
              <a:t>728 x 1280 </a:t>
            </a:r>
            <a:r>
              <a:rPr lang="en-CA" dirty="0" err="1" smtClean="0">
                <a:solidFill>
                  <a:schemeClr val="tx1"/>
                </a:solidFill>
              </a:rPr>
              <a:t>px</a:t>
            </a:r>
            <a:endParaRPr lang="en-CA" dirty="0" smtClean="0">
              <a:solidFill>
                <a:schemeClr val="tx1"/>
              </a:solidFill>
            </a:endParaRPr>
          </a:p>
        </p:txBody>
      </p:sp>
      <p:sp>
        <p:nvSpPr>
          <p:cNvPr id="5" name="Rectangle 4"/>
          <p:cNvSpPr/>
          <p:nvPr/>
        </p:nvSpPr>
        <p:spPr>
          <a:xfrm>
            <a:off x="246956" y="1979712"/>
            <a:ext cx="6165304" cy="4464496"/>
          </a:xfrm>
          <a:prstGeom prst="rect">
            <a:avLst/>
          </a:prstGeom>
          <a:noFill/>
          <a:ln>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smtClean="0">
              <a:solidFill>
                <a:srgbClr val="0070C0"/>
              </a:solidFill>
            </a:endParaRPr>
          </a:p>
          <a:p>
            <a:pPr algn="ctr"/>
            <a:endParaRPr lang="en-CA" dirty="0">
              <a:solidFill>
                <a:srgbClr val="0070C0"/>
              </a:solidFill>
            </a:endParaRPr>
          </a:p>
          <a:p>
            <a:pPr algn="ctr"/>
            <a:endParaRPr lang="en-CA" dirty="0" smtClean="0">
              <a:solidFill>
                <a:srgbClr val="0070C0"/>
              </a:solidFill>
            </a:endParaRPr>
          </a:p>
          <a:p>
            <a:pPr algn="ctr"/>
            <a:endParaRPr lang="en-CA" dirty="0">
              <a:solidFill>
                <a:srgbClr val="0070C0"/>
              </a:solidFill>
            </a:endParaRPr>
          </a:p>
          <a:p>
            <a:pPr algn="ctr"/>
            <a:endParaRPr lang="en-CA" dirty="0" smtClean="0">
              <a:solidFill>
                <a:srgbClr val="0070C0"/>
              </a:solidFill>
            </a:endParaRPr>
          </a:p>
          <a:p>
            <a:pPr algn="ctr"/>
            <a:endParaRPr lang="en-CA" dirty="0">
              <a:solidFill>
                <a:srgbClr val="0070C0"/>
              </a:solidFill>
            </a:endParaRPr>
          </a:p>
          <a:p>
            <a:pPr algn="ctr"/>
            <a:endParaRPr lang="en-CA" dirty="0" smtClean="0">
              <a:solidFill>
                <a:srgbClr val="0070C0"/>
              </a:solidFill>
            </a:endParaRPr>
          </a:p>
          <a:p>
            <a:pPr algn="ctr"/>
            <a:endParaRPr lang="en-CA" dirty="0">
              <a:solidFill>
                <a:srgbClr val="0070C0"/>
              </a:solidFill>
            </a:endParaRPr>
          </a:p>
          <a:p>
            <a:pPr algn="ctr"/>
            <a:r>
              <a:rPr lang="en-CA" dirty="0" smtClean="0">
                <a:solidFill>
                  <a:srgbClr val="C00000"/>
                </a:solidFill>
              </a:rPr>
              <a:t>728 x 660 </a:t>
            </a:r>
            <a:r>
              <a:rPr lang="en-CA" dirty="0" err="1" smtClean="0">
                <a:solidFill>
                  <a:srgbClr val="C00000"/>
                </a:solidFill>
              </a:rPr>
              <a:t>px</a:t>
            </a:r>
            <a:endParaRPr lang="en-CA" dirty="0" smtClean="0">
              <a:solidFill>
                <a:srgbClr val="C00000"/>
              </a:solidFill>
            </a:endParaRPr>
          </a:p>
        </p:txBody>
      </p:sp>
      <p:sp>
        <p:nvSpPr>
          <p:cNvPr id="8" name="Content Placeholder 1"/>
          <p:cNvSpPr txBox="1">
            <a:spLocks/>
          </p:cNvSpPr>
          <p:nvPr/>
        </p:nvSpPr>
        <p:spPr>
          <a:xfrm>
            <a:off x="275606" y="5137770"/>
            <a:ext cx="6165304" cy="1152128"/>
          </a:xfrm>
          <a:prstGeom prst="rect">
            <a:avLst/>
          </a:prstGeom>
        </p:spPr>
        <p:txBody>
          <a:bodyPr vert="horz" lIns="91440" tIns="45720" rIns="91440" bIns="45720" rtlCol="0" anchor="ctr">
            <a:normAutofit/>
          </a:bodyPr>
          <a:lstStyle>
            <a:lvl1pPr marL="18288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1pPr>
            <a:lvl2pPr marL="41148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2pPr>
            <a:lvl3pPr marL="59436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3pPr>
            <a:lvl4pPr marL="77724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4pPr>
            <a:lvl5pPr marL="96012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5pPr>
            <a:lvl6pPr marL="114300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a:lstStyle>
          <a:p>
            <a:pPr marL="0" indent="0">
              <a:buNone/>
            </a:pPr>
            <a:r>
              <a:rPr lang="en-CA" u="sng" dirty="0"/>
              <a:t>Style </a:t>
            </a:r>
            <a:r>
              <a:rPr lang="en-CA" u="sng" dirty="0" smtClean="0"/>
              <a:t>D)</a:t>
            </a:r>
            <a:r>
              <a:rPr lang="en-CA" dirty="0" smtClean="0"/>
              <a:t> </a:t>
            </a:r>
            <a:r>
              <a:rPr lang="en-CA" dirty="0"/>
              <a:t>½ Page Advert</a:t>
            </a:r>
          </a:p>
          <a:p>
            <a:pPr marL="0" indent="0">
              <a:buNone/>
            </a:pPr>
            <a:r>
              <a:rPr lang="en-CA" dirty="0" smtClean="0"/>
              <a:t>$350 </a:t>
            </a:r>
            <a:r>
              <a:rPr lang="en-CA" dirty="0"/>
              <a:t>CAD</a:t>
            </a:r>
          </a:p>
        </p:txBody>
      </p:sp>
      <p:sp>
        <p:nvSpPr>
          <p:cNvPr id="11" name="Content Placeholder 1"/>
          <p:cNvSpPr txBox="1">
            <a:spLocks/>
          </p:cNvSpPr>
          <p:nvPr/>
        </p:nvSpPr>
        <p:spPr>
          <a:xfrm>
            <a:off x="332656" y="2915816"/>
            <a:ext cx="6165304" cy="2448272"/>
          </a:xfrm>
          <a:prstGeom prst="rect">
            <a:avLst/>
          </a:prstGeom>
        </p:spPr>
        <p:txBody>
          <a:bodyPr vert="horz" lIns="91440" tIns="45720" rIns="91440" bIns="45720" rtlCol="0" anchor="ctr">
            <a:normAutofit/>
          </a:bodyPr>
          <a:lstStyle>
            <a:lvl1pPr marL="18288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1pPr>
            <a:lvl2pPr marL="41148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2pPr>
            <a:lvl3pPr marL="59436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3pPr>
            <a:lvl4pPr marL="77724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4pPr>
            <a:lvl5pPr marL="96012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5pPr>
            <a:lvl6pPr marL="114300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a:lstStyle>
          <a:p>
            <a:pPr marL="0" indent="0">
              <a:buFont typeface="Wingdings" pitchFamily="2" charset="2"/>
              <a:buNone/>
            </a:pPr>
            <a:r>
              <a:rPr lang="en-CA" u="sng" dirty="0" smtClean="0"/>
              <a:t>Style C) </a:t>
            </a:r>
            <a:r>
              <a:rPr lang="en-CA" dirty="0" smtClean="0"/>
              <a:t>¼ Page Advert</a:t>
            </a:r>
          </a:p>
          <a:p>
            <a:pPr marL="0" indent="0">
              <a:buNone/>
            </a:pPr>
            <a:r>
              <a:rPr lang="en-CA" dirty="0" smtClean="0"/>
              <a:t>$300 CAD</a:t>
            </a:r>
          </a:p>
          <a:p>
            <a:pPr marL="0" indent="0">
              <a:buNone/>
            </a:pPr>
            <a:endParaRPr lang="en-CA" dirty="0" smtClean="0"/>
          </a:p>
          <a:p>
            <a:pPr marL="0" indent="0">
              <a:buFont typeface="Wingdings" pitchFamily="2" charset="2"/>
              <a:buNone/>
            </a:pPr>
            <a:r>
              <a:rPr lang="en-CA" dirty="0" smtClean="0"/>
              <a:t> </a:t>
            </a:r>
          </a:p>
          <a:p>
            <a:pPr marL="0" indent="0">
              <a:buNone/>
            </a:pPr>
            <a:endParaRPr lang="en-CA" dirty="0"/>
          </a:p>
        </p:txBody>
      </p:sp>
      <p:sp>
        <p:nvSpPr>
          <p:cNvPr id="12" name="Rectangle 11"/>
          <p:cNvSpPr/>
          <p:nvPr/>
        </p:nvSpPr>
        <p:spPr>
          <a:xfrm>
            <a:off x="275606" y="1979712"/>
            <a:ext cx="6156870" cy="2310111"/>
          </a:xfrm>
          <a:prstGeom prst="rect">
            <a:avLst/>
          </a:prstGeom>
          <a:noFill/>
          <a:ln>
            <a:solidFill>
              <a:srgbClr val="0070C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solidFill>
                  <a:srgbClr val="0070C0"/>
                </a:solidFill>
              </a:rPr>
              <a:t>728 x 420 </a:t>
            </a:r>
            <a:r>
              <a:rPr lang="en-CA" dirty="0" err="1" smtClean="0">
                <a:solidFill>
                  <a:srgbClr val="0070C0"/>
                </a:solidFill>
              </a:rPr>
              <a:t>px</a:t>
            </a:r>
            <a:endParaRPr lang="en-CA" dirty="0" smtClean="0">
              <a:solidFill>
                <a:srgbClr val="0070C0"/>
              </a:solidFill>
            </a:endParaRPr>
          </a:p>
        </p:txBody>
      </p:sp>
      <p:sp>
        <p:nvSpPr>
          <p:cNvPr id="13" name="TextBox 12"/>
          <p:cNvSpPr txBox="1"/>
          <p:nvPr/>
        </p:nvSpPr>
        <p:spPr>
          <a:xfrm>
            <a:off x="260648" y="1117357"/>
            <a:ext cx="5472608" cy="646331"/>
          </a:xfrm>
          <a:prstGeom prst="rect">
            <a:avLst/>
          </a:prstGeom>
          <a:noFill/>
        </p:spPr>
        <p:txBody>
          <a:bodyPr wrap="square" rtlCol="0">
            <a:spAutoFit/>
          </a:bodyPr>
          <a:lstStyle/>
          <a:p>
            <a:r>
              <a:rPr lang="en-CA" dirty="0" smtClean="0"/>
              <a:t>The following page advertisement styles can be placed in a Featured </a:t>
            </a:r>
            <a:r>
              <a:rPr lang="en-CA" dirty="0"/>
              <a:t>S</a:t>
            </a:r>
            <a:r>
              <a:rPr lang="en-CA" dirty="0" smtClean="0"/>
              <a:t>potlight or the Sponsors section</a:t>
            </a:r>
            <a:endParaRPr lang="en-CA" dirty="0"/>
          </a:p>
        </p:txBody>
      </p:sp>
      <p:sp>
        <p:nvSpPr>
          <p:cNvPr id="14" name="Content Placeholder 1"/>
          <p:cNvSpPr txBox="1">
            <a:spLocks/>
          </p:cNvSpPr>
          <p:nvPr/>
        </p:nvSpPr>
        <p:spPr>
          <a:xfrm>
            <a:off x="275606" y="6701508"/>
            <a:ext cx="6165304" cy="2448272"/>
          </a:xfrm>
          <a:prstGeom prst="rect">
            <a:avLst/>
          </a:prstGeom>
        </p:spPr>
        <p:txBody>
          <a:bodyPr vert="horz" lIns="91440" tIns="45720" rIns="91440" bIns="45720" rtlCol="0" anchor="ctr">
            <a:normAutofit/>
          </a:bodyPr>
          <a:lstStyle>
            <a:lvl1pPr marL="18288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1pPr>
            <a:lvl2pPr marL="41148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2pPr>
            <a:lvl3pPr marL="59436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3pPr>
            <a:lvl4pPr marL="77724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4pPr>
            <a:lvl5pPr marL="96012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5pPr>
            <a:lvl6pPr marL="114300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a:lstStyle>
          <a:p>
            <a:pPr marL="0" indent="0">
              <a:buFont typeface="Wingdings" pitchFamily="2" charset="2"/>
              <a:buNone/>
            </a:pPr>
            <a:endParaRPr lang="en-CA" u="sng" dirty="0" smtClean="0"/>
          </a:p>
          <a:p>
            <a:pPr marL="0" indent="0">
              <a:buFont typeface="Wingdings" pitchFamily="2" charset="2"/>
              <a:buNone/>
            </a:pPr>
            <a:r>
              <a:rPr lang="en-CA" u="sng" dirty="0" smtClean="0"/>
              <a:t>Style E)</a:t>
            </a:r>
            <a:r>
              <a:rPr lang="en-CA" dirty="0" smtClean="0"/>
              <a:t> Full Page Advert</a:t>
            </a:r>
          </a:p>
          <a:p>
            <a:pPr marL="0" indent="0">
              <a:buNone/>
            </a:pPr>
            <a:r>
              <a:rPr lang="en-CA" dirty="0" smtClean="0"/>
              <a:t>$400 CAD</a:t>
            </a:r>
          </a:p>
          <a:p>
            <a:pPr marL="0" indent="0">
              <a:buNone/>
            </a:pPr>
            <a:endParaRPr lang="en-CA" dirty="0" smtClean="0"/>
          </a:p>
          <a:p>
            <a:pPr marL="0" indent="0">
              <a:buFont typeface="Wingdings" pitchFamily="2" charset="2"/>
              <a:buNone/>
            </a:pPr>
            <a:r>
              <a:rPr lang="en-CA" dirty="0" smtClean="0"/>
              <a:t> </a:t>
            </a:r>
          </a:p>
          <a:p>
            <a:pPr marL="0" indent="0">
              <a:buNone/>
            </a:pPr>
            <a:endParaRPr lang="en-CA" dirty="0"/>
          </a:p>
        </p:txBody>
      </p:sp>
      <p:pic>
        <p:nvPicPr>
          <p:cNvPr id="10" name="Picture 2" descr="C:\Users\Tamara\Pictures\newsletter_header_800.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726" y="539552"/>
            <a:ext cx="4597740" cy="4430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98003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Tamara\Pictures\newsletter_header_800.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726" y="900823"/>
            <a:ext cx="4597740" cy="443012"/>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Tamara\Pictures\logo_high_res-71b9c97d14e83cea92c5626032f446e0.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6948" y="3199504"/>
            <a:ext cx="4587981" cy="71687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316948" y="4051101"/>
            <a:ext cx="4615787" cy="1384995"/>
          </a:xfrm>
          <a:prstGeom prst="rect">
            <a:avLst/>
          </a:prstGeom>
          <a:gradFill>
            <a:gsLst>
              <a:gs pos="0">
                <a:srgbClr val="0070C0"/>
              </a:gs>
              <a:gs pos="36000">
                <a:srgbClr val="00B0F0"/>
              </a:gs>
              <a:gs pos="64000">
                <a:schemeClr val="accent2">
                  <a:lumMod val="60000"/>
                  <a:lumOff val="40000"/>
                </a:schemeClr>
              </a:gs>
              <a:gs pos="100000">
                <a:schemeClr val="accent2">
                  <a:lumMod val="20000"/>
                  <a:lumOff val="80000"/>
                </a:schemeClr>
              </a:gs>
            </a:gsLst>
            <a:lin ang="10800000" scaled="1"/>
          </a:gradFill>
        </p:spPr>
        <p:style>
          <a:lnRef idx="0">
            <a:schemeClr val="accent1"/>
          </a:lnRef>
          <a:fillRef idx="3">
            <a:schemeClr val="accent1"/>
          </a:fillRef>
          <a:effectRef idx="3">
            <a:schemeClr val="accent1"/>
          </a:effectRef>
          <a:fontRef idx="minor">
            <a:schemeClr val="lt1"/>
          </a:fontRef>
        </p:style>
        <p:txBody>
          <a:bodyPr wrap="square" rtlCol="0">
            <a:spAutoFit/>
          </a:bodyPr>
          <a:lstStyle/>
          <a:p>
            <a:pPr algn="r"/>
            <a:r>
              <a:rPr lang="en-CA" sz="1400" dirty="0" smtClean="0"/>
              <a:t>Metabolomics Society President</a:t>
            </a:r>
          </a:p>
          <a:p>
            <a:pPr algn="r"/>
            <a:r>
              <a:rPr lang="en-CA" sz="1400" dirty="0" smtClean="0"/>
              <a:t>Dr. Mark </a:t>
            </a:r>
            <a:r>
              <a:rPr lang="en-CA" sz="1400" dirty="0" err="1" smtClean="0"/>
              <a:t>Viant</a:t>
            </a:r>
            <a:endParaRPr lang="en-CA" sz="1400" dirty="0" smtClean="0"/>
          </a:p>
          <a:p>
            <a:pPr algn="r"/>
            <a:r>
              <a:rPr lang="en-CA" sz="1400" dirty="0" smtClean="0"/>
              <a:t> president@metabolomicssociety.org</a:t>
            </a:r>
          </a:p>
          <a:p>
            <a:pPr algn="r"/>
            <a:r>
              <a:rPr lang="en-CA" sz="1400" dirty="0" smtClean="0"/>
              <a:t>@</a:t>
            </a:r>
            <a:r>
              <a:rPr lang="en-CA" sz="1400" dirty="0" err="1" smtClean="0"/>
              <a:t>MetabolomicsSoc</a:t>
            </a:r>
            <a:endParaRPr lang="en-CA" sz="1400" dirty="0" smtClean="0"/>
          </a:p>
          <a:p>
            <a:pPr algn="r"/>
            <a:r>
              <a:rPr lang="en-CA" sz="1400" dirty="0" smtClean="0"/>
              <a:t>Facebook.com/</a:t>
            </a:r>
            <a:r>
              <a:rPr lang="en-CA" sz="1400" dirty="0" err="1" smtClean="0"/>
              <a:t>MetabolomicsSociety</a:t>
            </a:r>
            <a:endParaRPr lang="en-CA" sz="1400" dirty="0" smtClean="0"/>
          </a:p>
          <a:p>
            <a:pPr algn="r"/>
            <a:r>
              <a:rPr lang="en-CA" sz="1400" dirty="0" smtClean="0"/>
              <a:t>www.metabolomicssociety.org</a:t>
            </a:r>
            <a:endParaRPr lang="en-CA" sz="1400" dirty="0"/>
          </a:p>
        </p:txBody>
      </p:sp>
      <p:sp>
        <p:nvSpPr>
          <p:cNvPr id="9" name="TextBox 8"/>
          <p:cNvSpPr txBox="1"/>
          <p:nvPr/>
        </p:nvSpPr>
        <p:spPr>
          <a:xfrm>
            <a:off x="325381" y="6932582"/>
            <a:ext cx="4615787" cy="1815882"/>
          </a:xfrm>
          <a:prstGeom prst="rect">
            <a:avLst/>
          </a:prstGeom>
          <a:gradFill>
            <a:gsLst>
              <a:gs pos="0">
                <a:srgbClr val="C00000"/>
              </a:gs>
              <a:gs pos="36000">
                <a:srgbClr val="FF0000"/>
              </a:gs>
              <a:gs pos="76000">
                <a:srgbClr val="FF9B9B"/>
              </a:gs>
              <a:gs pos="100000">
                <a:srgbClr val="FFC9C9"/>
              </a:gs>
            </a:gsLst>
            <a:lin ang="10800000" scaled="1"/>
          </a:gradFill>
        </p:spPr>
        <p:style>
          <a:lnRef idx="0">
            <a:schemeClr val="accent5"/>
          </a:lnRef>
          <a:fillRef idx="3">
            <a:schemeClr val="accent5"/>
          </a:fillRef>
          <a:effectRef idx="3">
            <a:schemeClr val="accent5"/>
          </a:effectRef>
          <a:fontRef idx="minor">
            <a:schemeClr val="lt1"/>
          </a:fontRef>
        </p:style>
        <p:txBody>
          <a:bodyPr wrap="square" rtlCol="0">
            <a:spAutoFit/>
          </a:bodyPr>
          <a:lstStyle/>
          <a:p>
            <a:pPr algn="r"/>
            <a:r>
              <a:rPr lang="en-CA" sz="1400" dirty="0" smtClean="0"/>
              <a:t>The Metabolomics Innovation Centre Lead</a:t>
            </a:r>
          </a:p>
          <a:p>
            <a:pPr algn="r"/>
            <a:r>
              <a:rPr lang="en-CA" sz="1400" dirty="0" smtClean="0"/>
              <a:t>Dr. David </a:t>
            </a:r>
            <a:r>
              <a:rPr lang="en-CA" sz="1400" dirty="0" err="1" smtClean="0"/>
              <a:t>Wishart</a:t>
            </a:r>
            <a:endParaRPr lang="en-CA" sz="1400" dirty="0" smtClean="0"/>
          </a:p>
          <a:p>
            <a:pPr algn="r"/>
            <a:r>
              <a:rPr lang="en-CA" sz="1400" dirty="0" smtClean="0"/>
              <a:t>1 (780) 492-8574</a:t>
            </a:r>
          </a:p>
          <a:p>
            <a:pPr algn="r"/>
            <a:r>
              <a:rPr lang="en-CA" sz="1400" dirty="0" smtClean="0"/>
              <a:t>@TMIC_Canada</a:t>
            </a:r>
          </a:p>
          <a:p>
            <a:pPr algn="r"/>
            <a:r>
              <a:rPr lang="en-CA" sz="1400" dirty="0" smtClean="0"/>
              <a:t>@</a:t>
            </a:r>
            <a:r>
              <a:rPr lang="en-CA" sz="1400" dirty="0" err="1" smtClean="0"/>
              <a:t>WishartLab</a:t>
            </a:r>
            <a:endParaRPr lang="en-CA" sz="1400" dirty="0" smtClean="0"/>
          </a:p>
          <a:p>
            <a:pPr algn="r"/>
            <a:r>
              <a:rPr lang="en-CA" sz="1400" dirty="0" smtClean="0"/>
              <a:t>facebook.com/</a:t>
            </a:r>
            <a:r>
              <a:rPr lang="en-CA" sz="1400" dirty="0" err="1" smtClean="0"/>
              <a:t>WishartLab</a:t>
            </a:r>
            <a:endParaRPr lang="en-CA" sz="1400" dirty="0" smtClean="0"/>
          </a:p>
          <a:p>
            <a:pPr algn="r"/>
            <a:r>
              <a:rPr lang="en-CA" sz="1400" dirty="0" smtClean="0"/>
              <a:t>TMIC@metabolomicscentre.ca</a:t>
            </a:r>
          </a:p>
          <a:p>
            <a:pPr algn="r"/>
            <a:r>
              <a:rPr lang="en-CA" sz="1400" dirty="0" smtClean="0"/>
              <a:t>www.metabolomicscentre.ca</a:t>
            </a:r>
          </a:p>
        </p:txBody>
      </p:sp>
      <p:pic>
        <p:nvPicPr>
          <p:cNvPr id="6" name="Picture 4" descr="C:\Users\Tamara\Pictures\TMICHeader.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2638" y="6142899"/>
            <a:ext cx="4700538" cy="70606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271679" y="1457653"/>
            <a:ext cx="4615787" cy="954107"/>
          </a:xfrm>
          <a:prstGeom prst="rect">
            <a:avLst/>
          </a:prstGeom>
          <a:gradFill>
            <a:gsLst>
              <a:gs pos="0">
                <a:schemeClr val="accent3"/>
              </a:gs>
              <a:gs pos="36000">
                <a:schemeClr val="accent3">
                  <a:lumMod val="60000"/>
                  <a:lumOff val="40000"/>
                </a:schemeClr>
              </a:gs>
              <a:gs pos="64000">
                <a:schemeClr val="accent3">
                  <a:lumMod val="40000"/>
                  <a:lumOff val="60000"/>
                </a:schemeClr>
              </a:gs>
              <a:gs pos="100000">
                <a:schemeClr val="accent3">
                  <a:lumMod val="20000"/>
                  <a:lumOff val="80000"/>
                </a:schemeClr>
              </a:gs>
            </a:gsLst>
            <a:lin ang="10800000" scaled="1"/>
          </a:gradFill>
        </p:spPr>
        <p:style>
          <a:lnRef idx="0">
            <a:schemeClr val="accent1"/>
          </a:lnRef>
          <a:fillRef idx="3">
            <a:schemeClr val="accent1"/>
          </a:fillRef>
          <a:effectRef idx="3">
            <a:schemeClr val="accent1"/>
          </a:effectRef>
          <a:fontRef idx="minor">
            <a:schemeClr val="lt1"/>
          </a:fontRef>
        </p:style>
        <p:txBody>
          <a:bodyPr wrap="square" rtlCol="0">
            <a:spAutoFit/>
          </a:bodyPr>
          <a:lstStyle/>
          <a:p>
            <a:pPr algn="r"/>
            <a:r>
              <a:rPr lang="en-CA" sz="1400" dirty="0" err="1" smtClean="0"/>
              <a:t>MetaboNews</a:t>
            </a:r>
            <a:r>
              <a:rPr lang="en-CA" sz="1400" dirty="0" smtClean="0"/>
              <a:t> Editor</a:t>
            </a:r>
          </a:p>
          <a:p>
            <a:pPr algn="r"/>
            <a:r>
              <a:rPr lang="en-CA" sz="1400" dirty="0"/>
              <a:t>Ian </a:t>
            </a:r>
            <a:r>
              <a:rPr lang="en-CA" sz="1400" dirty="0" smtClean="0"/>
              <a:t>Forsythe</a:t>
            </a:r>
          </a:p>
          <a:p>
            <a:pPr algn="r"/>
            <a:r>
              <a:rPr lang="en-CA" sz="1400" dirty="0" smtClean="0"/>
              <a:t>iforsythe@gmail.com</a:t>
            </a:r>
          </a:p>
          <a:p>
            <a:pPr algn="r"/>
            <a:r>
              <a:rPr lang="en-CA" sz="1400" dirty="0" smtClean="0"/>
              <a:t>www.metabonews.ca</a:t>
            </a:r>
            <a:endParaRPr lang="en-CA" sz="1400" dirty="0"/>
          </a:p>
        </p:txBody>
      </p:sp>
      <p:sp>
        <p:nvSpPr>
          <p:cNvPr id="2" name="TextBox 1"/>
          <p:cNvSpPr txBox="1"/>
          <p:nvPr/>
        </p:nvSpPr>
        <p:spPr>
          <a:xfrm>
            <a:off x="260648" y="386244"/>
            <a:ext cx="2664296" cy="369332"/>
          </a:xfrm>
          <a:prstGeom prst="rect">
            <a:avLst/>
          </a:prstGeom>
          <a:noFill/>
        </p:spPr>
        <p:txBody>
          <a:bodyPr wrap="square" rtlCol="0">
            <a:spAutoFit/>
          </a:bodyPr>
          <a:lstStyle/>
          <a:p>
            <a:r>
              <a:rPr lang="en-CA" dirty="0" smtClean="0"/>
              <a:t>Contact information: </a:t>
            </a:r>
            <a:endParaRPr lang="en-CA" dirty="0"/>
          </a:p>
        </p:txBody>
      </p:sp>
    </p:spTree>
    <p:extLst>
      <p:ext uri="{BB962C8B-B14F-4D97-AF65-F5344CB8AC3E}">
        <p14:creationId xmlns:p14="http://schemas.microsoft.com/office/powerpoint/2010/main" val="2654302764"/>
      </p:ext>
    </p:extLst>
  </p:cSld>
  <p:clrMapOvr>
    <a:masterClrMapping/>
  </p:clrMapOvr>
  <p:timing>
    <p:tnLst>
      <p:par>
        <p:cTn id="1" dur="indefinite" restart="never" nodeType="tmRoot"/>
      </p:par>
    </p:tnLst>
  </p:timing>
</p:sld>
</file>

<file path=ppt/theme/theme1.xml><?xml version="1.0" encoding="utf-8"?>
<a:theme xmlns:a="http://schemas.openxmlformats.org/drawingml/2006/main" name="Composite">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Composite">
      <a:maj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mposite">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tint val="100000"/>
                <a:shade val="80000"/>
                <a:satMod val="110000"/>
                <a:lumMod val="80000"/>
              </a:schemeClr>
            </a:gs>
            <a:gs pos="79000">
              <a:schemeClr val="phClr">
                <a:tint val="100000"/>
                <a:shade val="90000"/>
                <a:satMod val="105000"/>
                <a:lumMod val="100000"/>
              </a:schemeClr>
            </a:gs>
            <a:gs pos="100000">
              <a:schemeClr val="phClr">
                <a:tint val="95000"/>
                <a:shade val="100000"/>
                <a:satMod val="110000"/>
                <a:lumMod val="115000"/>
              </a:schemeClr>
            </a:gs>
          </a:gsLst>
          <a:lin ang="5400000" scaled="0"/>
        </a:gradFill>
        <a:gradFill rotWithShape="1">
          <a:gsLst>
            <a:gs pos="0">
              <a:schemeClr val="phClr">
                <a:tint val="90000"/>
                <a:shade val="100000"/>
                <a:satMod val="100000"/>
                <a:lumMod val="110000"/>
              </a:schemeClr>
            </a:gs>
            <a:gs pos="83000">
              <a:schemeClr val="phClr">
                <a:shade val="75000"/>
                <a:satMod val="200000"/>
              </a:schemeClr>
            </a:gs>
            <a:gs pos="100000">
              <a:schemeClr val="phClr">
                <a:shade val="90000"/>
                <a:satMod val="200000"/>
              </a:schemeClr>
            </a:gs>
          </a:gsLst>
          <a:path path="circle">
            <a:fillToRect l="75000" t="100000" b="3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1183</TotalTime>
  <Words>754</Words>
  <Application>Microsoft Office PowerPoint</Application>
  <PresentationFormat>Letter Paper (8.5x11 in)</PresentationFormat>
  <Paragraphs>116</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Composite</vt:lpstr>
      <vt:lpstr>Advertisement  Brochure</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Advertisement  Brochure</dc:title>
  <dc:creator>Tamara</dc:creator>
  <cp:lastModifiedBy>Tamara</cp:lastModifiedBy>
  <cp:revision>36</cp:revision>
  <dcterms:created xsi:type="dcterms:W3CDTF">2013-09-03T02:42:20Z</dcterms:created>
  <dcterms:modified xsi:type="dcterms:W3CDTF">2013-09-15T17:27:10Z</dcterms:modified>
</cp:coreProperties>
</file>